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143000" y="1122362"/>
            <a:ext cx="6858000" cy="2387601"/>
          </a:xfrm>
          <a:prstGeom prst="rect">
            <a:avLst/>
          </a:prstGeom>
        </p:spPr>
        <p:txBody>
          <a:bodyPr anchor="b"/>
          <a:lstStyle>
            <a:lvl1pP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8"/>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2"/>
            <a:ext cx="7886701" cy="1500188"/>
          </a:xfrm>
          <a:prstGeom prst="rect">
            <a:avLst/>
          </a:prstGeom>
        </p:spPr>
        <p:txBody>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30237" y="365125"/>
            <a:ext cx="7886701" cy="1325563"/>
          </a:xfrm>
          <a:prstGeom prst="rect">
            <a:avLst/>
          </a:prstGeom>
        </p:spPr>
        <p:txBody>
          <a:bodyPr/>
          <a:lstStyle/>
          <a:p>
            <a:pPr/>
            <a:r>
              <a:t>Title Text</a:t>
            </a:r>
          </a:p>
        </p:txBody>
      </p:sp>
      <p:sp>
        <p:nvSpPr>
          <p:cNvPr id="48" name="Body Level One…"/>
          <p:cNvSpPr txBox="1"/>
          <p:nvPr>
            <p:ph type="body" sz="quarter" idx="1"/>
          </p:nvPr>
        </p:nvSpPr>
        <p:spPr>
          <a:xfrm>
            <a:off x="630237" y="1681163"/>
            <a:ext cx="3868739" cy="823913"/>
          </a:xfrm>
          <a:prstGeom prst="rect">
            <a:avLst/>
          </a:prstGeom>
        </p:spPr>
        <p:txBody>
          <a:bodyPr anchor="b"/>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29150" y="1681163"/>
            <a:ext cx="3887788" cy="823913"/>
          </a:xfrm>
          <a:prstGeom prst="rect">
            <a:avLst/>
          </a:prstGeom>
        </p:spPr>
        <p:txBody>
          <a:bodyPr anchor="b"/>
          <a:lstStyle/>
          <a:p>
            <a:pPr marL="0" indent="0">
              <a:spcBef>
                <a:spcPts val="500"/>
              </a:spcBef>
              <a:buSz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30237" y="457200"/>
            <a:ext cx="2949576"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787" y="987425"/>
            <a:ext cx="4629151" cy="48736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30237" y="2057400"/>
            <a:ext cx="2949576" cy="3811588"/>
          </a:xfrm>
          <a:prstGeom prst="rect">
            <a:avLst/>
          </a:prstGeom>
        </p:spPr>
        <p:txBody>
          <a:bodyPr/>
          <a:lstStyle/>
          <a:p>
            <a:pPr marL="0" indent="0">
              <a:spcBef>
                <a:spcPts val="300"/>
              </a:spcBef>
              <a:buSz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30237" y="457200"/>
            <a:ext cx="2949576"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3887787" y="987425"/>
            <a:ext cx="4629151" cy="4873625"/>
          </a:xfrm>
          <a:prstGeom prst="rect">
            <a:avLst/>
          </a:prstGeom>
        </p:spPr>
        <p:txBody>
          <a:bodyPr lIns="91439" rIns="91439">
            <a:noAutofit/>
          </a:bodyPr>
          <a:lstStyle/>
          <a:p>
            <a:pPr/>
          </a:p>
        </p:txBody>
      </p:sp>
      <p:sp>
        <p:nvSpPr>
          <p:cNvPr id="84" name="Body Level One…"/>
          <p:cNvSpPr txBox="1"/>
          <p:nvPr>
            <p:ph type="body" sz="quarter" idx="1"/>
          </p:nvPr>
        </p:nvSpPr>
        <p:spPr>
          <a:xfrm>
            <a:off x="630237" y="2057400"/>
            <a:ext cx="2949576" cy="3811588"/>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CC"/>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a%C3%98boj@arrl.net" TargetMode="External"/><Relationship Id="rId3" Type="http://schemas.openxmlformats.org/officeDocument/2006/relationships/hyperlink" Target="mailto:wj%C3%98tx@arrl.net" TargetMode="External"/><Relationship Id="rId4" Type="http://schemas.openxmlformats.org/officeDocument/2006/relationships/hyperlink" Target="mailto:k%C3%98rpt@arrl.net" TargetMode="External"/><Relationship Id="rId5" Type="http://schemas.openxmlformats.org/officeDocument/2006/relationships/hyperlink" Target="mailto:w%C3%98jrn@arrl.net" TargetMode="External"/><Relationship Id="rId6" Type="http://schemas.openxmlformats.org/officeDocument/2006/relationships/hyperlink" Target="mailto:w%C3%98meg@arrl.net" TargetMode="External"/><Relationship Id="rId7"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ARESSoutheastNebraska" TargetMode="External"/><Relationship Id="rId3" Type="http://schemas.openxmlformats.org/officeDocument/2006/relationships/hyperlink" Target="mailto:education@bellevuearc.org" TargetMode="External"/><Relationship Id="rId4" Type="http://schemas.openxmlformats.org/officeDocument/2006/relationships/hyperlink" Target="mailto:education@aksarbenarc.org" TargetMode="External"/><Relationship Id="rId5"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ext Box 6"/>
          <p:cNvSpPr txBox="1"/>
          <p:nvPr/>
        </p:nvSpPr>
        <p:spPr>
          <a:xfrm>
            <a:off x="4407243" y="387177"/>
            <a:ext cx="4191001" cy="4812706"/>
          </a:xfrm>
          <a:prstGeom prst="rect">
            <a:avLst/>
          </a:prstGeom>
          <a:solidFill>
            <a:srgbClr val="0000CC"/>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solidFill>
                  <a:schemeClr val="accent3">
                    <a:lumOff val="44000"/>
                  </a:schemeClr>
                </a:solidFill>
              </a:defRPr>
            </a:pPr>
            <a:r>
              <a:t>Introduction to </a:t>
            </a:r>
          </a:p>
          <a:p>
            <a:pPr>
              <a:spcBef>
                <a:spcPts val="1900"/>
              </a:spcBef>
              <a:defRPr b="1" sz="3200">
                <a:solidFill>
                  <a:schemeClr val="accent3">
                    <a:lumOff val="44000"/>
                  </a:schemeClr>
                </a:solidFill>
              </a:defRPr>
            </a:pPr>
            <a:r>
              <a:t>Amateur Radio Emergency Service (ARES)</a:t>
            </a:r>
          </a:p>
          <a:p>
            <a:pPr>
              <a:spcBef>
                <a:spcPts val="1900"/>
              </a:spcBef>
              <a:defRPr b="1" sz="3200">
                <a:solidFill>
                  <a:schemeClr val="accent3">
                    <a:lumOff val="44000"/>
                  </a:schemeClr>
                </a:solidFill>
              </a:defRPr>
            </a:pPr>
            <a:r>
              <a:t>and</a:t>
            </a:r>
          </a:p>
          <a:p>
            <a:pPr>
              <a:spcBef>
                <a:spcPts val="1900"/>
              </a:spcBef>
              <a:defRPr b="1" sz="3200">
                <a:solidFill>
                  <a:schemeClr val="accent3">
                    <a:lumOff val="44000"/>
                  </a:schemeClr>
                </a:solidFill>
              </a:defRPr>
            </a:pPr>
            <a:r>
              <a:t>Radio Amateur Civil Emergency Service</a:t>
            </a:r>
          </a:p>
          <a:p>
            <a:pPr>
              <a:spcBef>
                <a:spcPts val="1900"/>
              </a:spcBef>
              <a:defRPr b="1" sz="3200">
                <a:solidFill>
                  <a:schemeClr val="accent3">
                    <a:lumOff val="44000"/>
                  </a:schemeClr>
                </a:solidFill>
              </a:defRPr>
            </a:pPr>
            <a:r>
              <a:t>(RACES)</a:t>
            </a:r>
          </a:p>
        </p:txBody>
      </p:sp>
      <p:grpSp>
        <p:nvGrpSpPr>
          <p:cNvPr id="97" name="Picture 10"/>
          <p:cNvGrpSpPr/>
          <p:nvPr/>
        </p:nvGrpSpPr>
        <p:grpSpPr>
          <a:xfrm>
            <a:off x="133351" y="402417"/>
            <a:ext cx="3746501" cy="3746501"/>
            <a:chOff x="0" y="0"/>
            <a:chExt cx="3746500" cy="3746500"/>
          </a:xfrm>
        </p:grpSpPr>
        <p:sp>
          <p:nvSpPr>
            <p:cNvPr id="95" name="Square"/>
            <p:cNvSpPr/>
            <p:nvPr/>
          </p:nvSpPr>
          <p:spPr>
            <a:xfrm>
              <a:off x="0" y="0"/>
              <a:ext cx="3746500" cy="3746500"/>
            </a:xfrm>
            <a:prstGeom prst="rect">
              <a:avLst/>
            </a:prstGeom>
            <a:solidFill>
              <a:srgbClr val="2710B0"/>
            </a:solidFill>
            <a:ln w="12700" cap="flat">
              <a:noFill/>
              <a:miter lim="400000"/>
            </a:ln>
            <a:effectLst/>
          </p:spPr>
          <p:txBody>
            <a:bodyPr wrap="square" lIns="45719" tIns="45719" rIns="45719" bIns="45719" numCol="1" anchor="ctr">
              <a:noAutofit/>
            </a:bodyPr>
            <a:lstStyle/>
            <a:p>
              <a:pPr/>
            </a:p>
          </p:txBody>
        </p:sp>
        <p:pic>
          <p:nvPicPr>
            <p:cNvPr id="96" name="image1.jpeg" descr="image1.jpeg"/>
            <p:cNvPicPr>
              <a:picLocks noChangeAspect="1"/>
            </p:cNvPicPr>
            <p:nvPr/>
          </p:nvPicPr>
          <p:blipFill>
            <a:blip r:embed="rId2">
              <a:extLst/>
            </a:blip>
            <a:stretch>
              <a:fillRect/>
            </a:stretch>
          </p:blipFill>
          <p:spPr>
            <a:xfrm>
              <a:off x="0" y="0"/>
              <a:ext cx="3746500" cy="3746500"/>
            </a:xfrm>
            <a:prstGeom prst="rect">
              <a:avLst/>
            </a:prstGeom>
            <a:ln w="12700" cap="flat">
              <a:noFill/>
              <a:miter lim="400000"/>
            </a:ln>
            <a:effectLst/>
          </p:spPr>
        </p:pic>
      </p:grpSp>
      <p:sp>
        <p:nvSpPr>
          <p:cNvPr id="98" name="Line 12"/>
          <p:cNvSpPr/>
          <p:nvPr/>
        </p:nvSpPr>
        <p:spPr>
          <a:xfrm flipH="1">
            <a:off x="4190999" y="0"/>
            <a:ext cx="2" cy="6858001"/>
          </a:xfrm>
          <a:prstGeom prst="line">
            <a:avLst/>
          </a:prstGeom>
          <a:ln w="38100">
            <a:solidFill>
              <a:schemeClr val="accent3">
                <a:lumOff val="44000"/>
              </a:schemeClr>
            </a:solidFill>
          </a:ln>
        </p:spPr>
        <p:txBody>
          <a:bodyPr lIns="45719" rIns="45719"/>
          <a:lstStyle/>
          <a:p>
            <a:pPr/>
          </a:p>
        </p:txBody>
      </p:sp>
      <p:pic>
        <p:nvPicPr>
          <p:cNvPr id="99" name="Picture 2" descr="Picture 2"/>
          <p:cNvPicPr>
            <a:picLocks noChangeAspect="1"/>
          </p:cNvPicPr>
          <p:nvPr/>
        </p:nvPicPr>
        <p:blipFill>
          <a:blip r:embed="rId3">
            <a:extLst/>
          </a:blip>
          <a:stretch>
            <a:fillRect/>
          </a:stretch>
        </p:blipFill>
        <p:spPr>
          <a:xfrm>
            <a:off x="6934200" y="4648200"/>
            <a:ext cx="2128124" cy="22098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2" descr="Picture 2"/>
          <p:cNvPicPr>
            <a:picLocks noChangeAspect="1"/>
          </p:cNvPicPr>
          <p:nvPr/>
        </p:nvPicPr>
        <p:blipFill>
          <a:blip r:embed="rId2">
            <a:extLst/>
          </a:blip>
          <a:stretch>
            <a:fillRect/>
          </a:stretch>
        </p:blipFill>
        <p:spPr>
          <a:xfrm>
            <a:off x="-846241" y="877440"/>
            <a:ext cx="10836482" cy="5963466"/>
          </a:xfrm>
          <a:prstGeom prst="rect">
            <a:avLst/>
          </a:prstGeom>
          <a:ln w="12700">
            <a:miter lim="400000"/>
          </a:ln>
        </p:spPr>
      </p:pic>
      <p:sp>
        <p:nvSpPr>
          <p:cNvPr id="136" name="TextBox 2"/>
          <p:cNvSpPr txBox="1"/>
          <p:nvPr/>
        </p:nvSpPr>
        <p:spPr>
          <a:xfrm>
            <a:off x="6598919" y="152399"/>
            <a:ext cx="2651762"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chemeClr val="accent3">
                    <a:lumOff val="44000"/>
                  </a:schemeClr>
                </a:solidFill>
              </a:defRPr>
            </a:pPr>
            <a:r>
              <a:t>Nebraska March 2019</a:t>
            </a:r>
            <a:r>
              <a:rPr b="0"/>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Picture 2" descr="Picture 2"/>
          <p:cNvPicPr>
            <a:picLocks noChangeAspect="1"/>
          </p:cNvPicPr>
          <p:nvPr/>
        </p:nvPicPr>
        <p:blipFill>
          <a:blip r:embed="rId2">
            <a:extLst/>
          </a:blip>
          <a:stretch>
            <a:fillRect/>
          </a:stretch>
        </p:blipFill>
        <p:spPr>
          <a:xfrm>
            <a:off x="19050" y="1"/>
            <a:ext cx="4872622" cy="6858001"/>
          </a:xfrm>
          <a:prstGeom prst="rect">
            <a:avLst/>
          </a:prstGeom>
          <a:ln w="12700">
            <a:miter lim="400000"/>
          </a:ln>
        </p:spPr>
      </p:pic>
      <p:sp>
        <p:nvSpPr>
          <p:cNvPr id="139" name="TextBox 4"/>
          <p:cNvSpPr txBox="1"/>
          <p:nvPr/>
        </p:nvSpPr>
        <p:spPr>
          <a:xfrm>
            <a:off x="5149061" y="296561"/>
            <a:ext cx="4011003" cy="289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chemeClr val="accent3">
                    <a:lumOff val="44000"/>
                  </a:schemeClr>
                </a:solidFill>
              </a:defRPr>
            </a:pPr>
            <a:r>
              <a:t>Nebraska March 2019</a:t>
            </a: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r>
              <a:t>Fremont, Nebraska</a:t>
            </a: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r>
              <a:t>Volunteers using Nebraska Forest Service​ Equipment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2" descr="Picture 2"/>
          <p:cNvPicPr>
            <a:picLocks noChangeAspect="1"/>
          </p:cNvPicPr>
          <p:nvPr/>
        </p:nvPicPr>
        <p:blipFill>
          <a:blip r:embed="rId2">
            <a:extLst/>
          </a:blip>
          <a:stretch>
            <a:fillRect/>
          </a:stretch>
        </p:blipFill>
        <p:spPr>
          <a:xfrm>
            <a:off x="0" y="1325"/>
            <a:ext cx="9144000" cy="6858741"/>
          </a:xfrm>
          <a:prstGeom prst="rect">
            <a:avLst/>
          </a:prstGeom>
          <a:ln w="12700">
            <a:miter lim="400000"/>
          </a:ln>
        </p:spPr>
      </p:pic>
      <p:sp>
        <p:nvSpPr>
          <p:cNvPr id="142" name="TextBox 4"/>
          <p:cNvSpPr txBox="1"/>
          <p:nvPr/>
        </p:nvSpPr>
        <p:spPr>
          <a:xfrm>
            <a:off x="6088174" y="185350"/>
            <a:ext cx="265176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chemeClr val="accent3">
                    <a:lumOff val="44000"/>
                  </a:schemeClr>
                </a:solidFill>
              </a:defRPr>
            </a:pPr>
            <a:r>
              <a:t>Nebraska March 2019</a:t>
            </a:r>
            <a:r>
              <a:rPr b="0"/>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itle 1"/>
          <p:cNvSpPr txBox="1"/>
          <p:nvPr>
            <p:ph type="title"/>
          </p:nvPr>
        </p:nvSpPr>
        <p:spPr>
          <a:prstGeom prst="rect">
            <a:avLst/>
          </a:prstGeom>
        </p:spPr>
        <p:txBody>
          <a:bodyPr/>
          <a:lstStyle/>
          <a:p>
            <a:pPr algn="r">
              <a:defRPr b="1" sz="2800"/>
            </a:pPr>
          </a:p>
        </p:txBody>
      </p:sp>
      <p:pic>
        <p:nvPicPr>
          <p:cNvPr id="145" name="Picture 2" descr="Picture 2"/>
          <p:cNvPicPr>
            <a:picLocks noChangeAspect="1"/>
          </p:cNvPicPr>
          <p:nvPr/>
        </p:nvPicPr>
        <p:blipFill>
          <a:blip r:embed="rId2">
            <a:extLst/>
          </a:blip>
          <a:stretch>
            <a:fillRect/>
          </a:stretch>
        </p:blipFill>
        <p:spPr>
          <a:xfrm>
            <a:off x="-71952" y="-1652"/>
            <a:ext cx="9213762" cy="6877050"/>
          </a:xfrm>
          <a:prstGeom prst="rect">
            <a:avLst/>
          </a:prstGeom>
          <a:ln w="12700">
            <a:miter lim="400000"/>
          </a:ln>
        </p:spPr>
      </p:pic>
      <p:sp>
        <p:nvSpPr>
          <p:cNvPr id="146" name="TextBox 2"/>
          <p:cNvSpPr txBox="1"/>
          <p:nvPr/>
        </p:nvSpPr>
        <p:spPr>
          <a:xfrm>
            <a:off x="5791611" y="172994"/>
            <a:ext cx="265176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Nebraska March 2019</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2" descr="Picture 2"/>
          <p:cNvPicPr>
            <a:picLocks noChangeAspect="1"/>
          </p:cNvPicPr>
          <p:nvPr/>
        </p:nvPicPr>
        <p:blipFill>
          <a:blip r:embed="rId2">
            <a:extLst/>
          </a:blip>
          <a:stretch>
            <a:fillRect/>
          </a:stretch>
        </p:blipFill>
        <p:spPr>
          <a:xfrm>
            <a:off x="3138690" y="0"/>
            <a:ext cx="6034618" cy="4525963"/>
          </a:xfrm>
          <a:prstGeom prst="rect">
            <a:avLst/>
          </a:prstGeom>
          <a:ln w="12700">
            <a:miter lim="400000"/>
          </a:ln>
        </p:spPr>
      </p:pic>
      <p:pic>
        <p:nvPicPr>
          <p:cNvPr id="149" name="Picture 4" descr="Picture 4"/>
          <p:cNvPicPr>
            <a:picLocks noChangeAspect="1"/>
          </p:cNvPicPr>
          <p:nvPr/>
        </p:nvPicPr>
        <p:blipFill>
          <a:blip r:embed="rId3">
            <a:extLst/>
          </a:blip>
          <a:stretch>
            <a:fillRect/>
          </a:stretch>
        </p:blipFill>
        <p:spPr>
          <a:xfrm>
            <a:off x="0" y="3200400"/>
            <a:ext cx="5205549" cy="3657601"/>
          </a:xfrm>
          <a:prstGeom prst="rect">
            <a:avLst/>
          </a:prstGeom>
          <a:ln w="12700">
            <a:miter lim="400000"/>
          </a:ln>
        </p:spPr>
      </p:pic>
      <p:sp>
        <p:nvSpPr>
          <p:cNvPr id="150" name="Text Box 9"/>
          <p:cNvSpPr txBox="1"/>
          <p:nvPr/>
        </p:nvSpPr>
        <p:spPr>
          <a:xfrm>
            <a:off x="45720" y="1994210"/>
            <a:ext cx="2868409" cy="1137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sz="3200" u="sng">
                <a:solidFill>
                  <a:schemeClr val="accent3">
                    <a:lumOff val="44000"/>
                  </a:schemeClr>
                </a:solidFill>
              </a:defRPr>
            </a:pPr>
            <a:r>
              <a:t>Simple</a:t>
            </a:r>
            <a:br/>
            <a:r>
              <a:rPr sz="2000" u="none"/>
              <a:t>Computer</a:t>
            </a:r>
            <a:br>
              <a:rPr sz="2000" u="none"/>
            </a:br>
            <a:r>
              <a:rPr sz="2000" u="none"/>
              <a:t>VHF Radio</a:t>
            </a:r>
          </a:p>
        </p:txBody>
      </p:sp>
      <p:sp>
        <p:nvSpPr>
          <p:cNvPr id="151" name="Text Box 9"/>
          <p:cNvSpPr txBox="1"/>
          <p:nvPr/>
        </p:nvSpPr>
        <p:spPr>
          <a:xfrm>
            <a:off x="6910035" y="4525962"/>
            <a:ext cx="2868410" cy="1137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sz="3200" u="sng">
                <a:solidFill>
                  <a:schemeClr val="accent3">
                    <a:lumOff val="44000"/>
                  </a:schemeClr>
                </a:solidFill>
              </a:defRPr>
            </a:pPr>
            <a:r>
              <a:t>Complex</a:t>
            </a:r>
            <a:br/>
            <a:r>
              <a:rPr sz="2000" u="none"/>
              <a:t>Multi-Computers</a:t>
            </a:r>
            <a:br>
              <a:rPr sz="2000" u="none"/>
            </a:br>
            <a:r>
              <a:rPr sz="2000" u="none"/>
              <a:t>VHF - UHF Radio</a:t>
            </a:r>
          </a:p>
        </p:txBody>
      </p:sp>
      <p:pic>
        <p:nvPicPr>
          <p:cNvPr id="152" name="Picture 10" descr="Picture 10"/>
          <p:cNvPicPr>
            <a:picLocks noChangeAspect="1"/>
          </p:cNvPicPr>
          <p:nvPr/>
        </p:nvPicPr>
        <p:blipFill>
          <a:blip r:embed="rId4">
            <a:extLst/>
          </a:blip>
          <a:stretch>
            <a:fillRect/>
          </a:stretch>
        </p:blipFill>
        <p:spPr>
          <a:xfrm>
            <a:off x="7986096" y="5707062"/>
            <a:ext cx="1100755" cy="1143001"/>
          </a:xfrm>
          <a:prstGeom prst="rect">
            <a:avLst/>
          </a:prstGeom>
          <a:ln w="12700">
            <a:miter lim="400000"/>
          </a:ln>
        </p:spPr>
      </p:pic>
      <p:sp>
        <p:nvSpPr>
          <p:cNvPr id="153" name="TextBox 12"/>
          <p:cNvSpPr txBox="1"/>
          <p:nvPr/>
        </p:nvSpPr>
        <p:spPr>
          <a:xfrm>
            <a:off x="45720" y="-6339"/>
            <a:ext cx="3911908" cy="7570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2800" u="sng">
                <a:solidFill>
                  <a:schemeClr val="accent3">
                    <a:lumOff val="44000"/>
                  </a:schemeClr>
                </a:solidFill>
              </a:defRPr>
            </a:lvl1pPr>
          </a:lstStyle>
          <a:p>
            <a:pPr/>
            <a:r>
              <a:t>ARES stations at EOC’s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4" descr="Picture 4"/>
          <p:cNvPicPr>
            <a:picLocks noChangeAspect="1"/>
          </p:cNvPicPr>
          <p:nvPr/>
        </p:nvPicPr>
        <p:blipFill>
          <a:blip r:embed="rId2">
            <a:extLst/>
          </a:blip>
          <a:stretch>
            <a:fillRect/>
          </a:stretch>
        </p:blipFill>
        <p:spPr>
          <a:xfrm>
            <a:off x="0" y="0"/>
            <a:ext cx="9111616" cy="6858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500" fill="hold"/>
                                        <p:tgtEl>
                                          <p:spTgt spid="155"/>
                                        </p:tgtEl>
                                        <p:attrNameLst>
                                          <p:attrName>ppt_x</p:attrName>
                                        </p:attrNameLst>
                                      </p:cBhvr>
                                      <p:tavLst>
                                        <p:tav tm="0">
                                          <p:val>
                                            <p:strVal val="#ppt_x"/>
                                          </p:val>
                                        </p:tav>
                                        <p:tav tm="100000">
                                          <p:val>
                                            <p:strVal val="#ppt_x"/>
                                          </p:val>
                                        </p:tav>
                                      </p:tavLst>
                                    </p:anim>
                                    <p:anim calcmode="lin" valueType="num">
                                      <p:cBhvr>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4" descr="Picture 4"/>
          <p:cNvPicPr>
            <a:picLocks noChangeAspect="1"/>
          </p:cNvPicPr>
          <p:nvPr/>
        </p:nvPicPr>
        <p:blipFill>
          <a:blip r:embed="rId2">
            <a:extLst/>
          </a:blip>
          <a:stretch>
            <a:fillRect/>
          </a:stretch>
        </p:blipFill>
        <p:spPr>
          <a:xfrm>
            <a:off x="5660" y="1707106"/>
            <a:ext cx="9138340" cy="5150895"/>
          </a:xfrm>
          <a:prstGeom prst="rect">
            <a:avLst/>
          </a:prstGeom>
          <a:ln w="12700">
            <a:miter lim="400000"/>
          </a:ln>
        </p:spPr>
      </p:pic>
      <p:sp>
        <p:nvSpPr>
          <p:cNvPr id="158" name="TextBox 5"/>
          <p:cNvSpPr txBox="1"/>
          <p:nvPr/>
        </p:nvSpPr>
        <p:spPr>
          <a:xfrm>
            <a:off x="6187028" y="135924"/>
            <a:ext cx="265176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400">
                <a:solidFill>
                  <a:schemeClr val="accent3">
                    <a:lumOff val="44000"/>
                  </a:schemeClr>
                </a:solidFill>
              </a:defRPr>
            </a:lvl1pPr>
          </a:lstStyle>
          <a:p>
            <a:pPr/>
            <a:r>
              <a:t>Hurricane Sandy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tretch>
            <a:fillRect/>
          </a:stretch>
        </p:blipFill>
        <p:spPr>
          <a:xfrm>
            <a:off x="3338512" y="2939256"/>
            <a:ext cx="2466976" cy="1847851"/>
          </a:xfrm>
          <a:prstGeom prst="rect">
            <a:avLst/>
          </a:prstGeom>
          <a:ln w="12700">
            <a:miter lim="400000"/>
          </a:ln>
        </p:spPr>
      </p:pic>
      <p:pic>
        <p:nvPicPr>
          <p:cNvPr id="161" name="Picture 6" descr="Picture 6"/>
          <p:cNvPicPr>
            <a:picLocks noChangeAspect="1"/>
          </p:cNvPicPr>
          <p:nvPr/>
        </p:nvPicPr>
        <p:blipFill>
          <a:blip r:embed="rId3">
            <a:extLst/>
          </a:blip>
          <a:stretch>
            <a:fillRect/>
          </a:stretch>
        </p:blipFill>
        <p:spPr>
          <a:xfrm>
            <a:off x="-4262" y="1191292"/>
            <a:ext cx="9148262" cy="5663920"/>
          </a:xfrm>
          <a:prstGeom prst="rect">
            <a:avLst/>
          </a:prstGeom>
          <a:ln w="12700">
            <a:miter lim="400000"/>
          </a:ln>
        </p:spPr>
      </p:pic>
      <p:sp>
        <p:nvSpPr>
          <p:cNvPr id="162" name="TextBox 2"/>
          <p:cNvSpPr txBox="1"/>
          <p:nvPr/>
        </p:nvSpPr>
        <p:spPr>
          <a:xfrm>
            <a:off x="6446519" y="148281"/>
            <a:ext cx="2651762"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400">
                <a:solidFill>
                  <a:schemeClr val="accent3">
                    <a:lumOff val="44000"/>
                  </a:schemeClr>
                </a:solidFill>
              </a:defRPr>
            </a:lvl1pPr>
          </a:lstStyle>
          <a:p>
            <a:pPr/>
            <a:r>
              <a:t>Hurricane Sandy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Picture 2" descr="Picture 2"/>
          <p:cNvPicPr>
            <a:picLocks noChangeAspect="1"/>
          </p:cNvPicPr>
          <p:nvPr/>
        </p:nvPicPr>
        <p:blipFill>
          <a:blip r:embed="rId2">
            <a:extLst/>
          </a:blip>
          <a:stretch>
            <a:fillRect/>
          </a:stretch>
        </p:blipFill>
        <p:spPr>
          <a:xfrm>
            <a:off x="0" y="685800"/>
            <a:ext cx="9144000" cy="6742232"/>
          </a:xfrm>
          <a:prstGeom prst="rect">
            <a:avLst/>
          </a:prstGeom>
          <a:ln w="12700">
            <a:miter lim="400000"/>
          </a:ln>
        </p:spPr>
      </p:pic>
      <p:sp>
        <p:nvSpPr>
          <p:cNvPr id="165" name="TextBox 2"/>
          <p:cNvSpPr txBox="1"/>
          <p:nvPr/>
        </p:nvSpPr>
        <p:spPr>
          <a:xfrm>
            <a:off x="6347665" y="111211"/>
            <a:ext cx="2651761"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2400">
                <a:solidFill>
                  <a:schemeClr val="accent3">
                    <a:lumOff val="44000"/>
                  </a:schemeClr>
                </a:solidFill>
              </a:defRPr>
            </a:lvl1pPr>
          </a:lstStyle>
          <a:p>
            <a:pPr/>
            <a:r>
              <a:t>Hurricane Sandy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4" descr="Picture 4"/>
          <p:cNvPicPr>
            <a:picLocks noChangeAspect="1"/>
          </p:cNvPicPr>
          <p:nvPr/>
        </p:nvPicPr>
        <p:blipFill>
          <a:blip r:embed="rId2">
            <a:extLst/>
          </a:blip>
          <a:stretch>
            <a:fillRect/>
          </a:stretch>
        </p:blipFill>
        <p:spPr>
          <a:xfrm>
            <a:off x="-1830" y="1524000"/>
            <a:ext cx="9193269" cy="5334000"/>
          </a:xfrm>
          <a:prstGeom prst="rect">
            <a:avLst/>
          </a:prstGeom>
          <a:ln w="12700">
            <a:miter lim="400000"/>
          </a:ln>
        </p:spPr>
      </p:pic>
      <p:sp>
        <p:nvSpPr>
          <p:cNvPr id="168" name="TextBox 5"/>
          <p:cNvSpPr txBox="1"/>
          <p:nvPr/>
        </p:nvSpPr>
        <p:spPr>
          <a:xfrm>
            <a:off x="6014033" y="160637"/>
            <a:ext cx="265176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b="1">
                <a:solidFill>
                  <a:schemeClr val="accent3">
                    <a:lumOff val="44000"/>
                  </a:schemeClr>
                </a:solidFill>
              </a:defRPr>
            </a:pPr>
            <a:r>
              <a:t>Hurricane Katrina</a:t>
            </a:r>
            <a:r>
              <a:rPr b="0">
                <a:solidFill>
                  <a:srgbClr val="000000"/>
                </a:solidFill>
              </a:rP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Box 9"/>
          <p:cNvSpPr txBox="1"/>
          <p:nvPr/>
        </p:nvSpPr>
        <p:spPr>
          <a:xfrm>
            <a:off x="1215389" y="256719"/>
            <a:ext cx="768096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i="1" sz="3200" u="sng">
                <a:solidFill>
                  <a:schemeClr val="accent3">
                    <a:lumOff val="44000"/>
                  </a:schemeClr>
                </a:solidFill>
              </a:defRPr>
            </a:lvl1pPr>
          </a:lstStyle>
          <a:p>
            <a:pPr/>
            <a:r>
              <a:t>Amateur Radio</a:t>
            </a:r>
          </a:p>
        </p:txBody>
      </p:sp>
      <p:sp>
        <p:nvSpPr>
          <p:cNvPr id="102" name="Text Box 11"/>
          <p:cNvSpPr txBox="1"/>
          <p:nvPr/>
        </p:nvSpPr>
        <p:spPr>
          <a:xfrm>
            <a:off x="605789" y="1384914"/>
            <a:ext cx="7757161" cy="46331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The Communications Act of 1934 created the FCC and acknowledged “amateur” radio as a service that could fill the need for a pool of experts who could provide backup communications during emergencies. </a:t>
            </a:r>
          </a:p>
          <a:p>
            <a:pPr>
              <a:spcBef>
                <a:spcPts val="1400"/>
              </a:spcBef>
              <a:buSzPct val="100000"/>
              <a:buChar char="•"/>
              <a:defRPr sz="2400">
                <a:solidFill>
                  <a:schemeClr val="accent3">
                    <a:lumOff val="44000"/>
                  </a:schemeClr>
                </a:solidFill>
              </a:defRPr>
            </a:pPr>
            <a:r>
              <a:t> The FCC also acknowledged the ability of the hobby to advance radio technology and to enhance international goodwill. </a:t>
            </a:r>
          </a:p>
          <a:p>
            <a:pPr>
              <a:spcBef>
                <a:spcPts val="1400"/>
              </a:spcBef>
              <a:buSzPct val="100000"/>
              <a:buChar char="•"/>
              <a:defRPr sz="2400">
                <a:solidFill>
                  <a:schemeClr val="accent3">
                    <a:lumOff val="44000"/>
                  </a:schemeClr>
                </a:solidFill>
              </a:defRPr>
            </a:pPr>
            <a:r>
              <a:t> Amateur Radio operators are required to pass a series of FCC written exams. </a:t>
            </a:r>
          </a:p>
          <a:p>
            <a:pPr lvl="1" marL="457200" indent="0">
              <a:spcBef>
                <a:spcPts val="1000"/>
              </a:spcBef>
              <a:buSzPct val="100000"/>
              <a:buChar char="•"/>
              <a:defRPr sz="2400">
                <a:solidFill>
                  <a:schemeClr val="accent3">
                    <a:lumOff val="44000"/>
                  </a:schemeClr>
                </a:solidFill>
              </a:defRPr>
            </a:pPr>
          </a:p>
        </p:txBody>
      </p:sp>
      <p:pic>
        <p:nvPicPr>
          <p:cNvPr id="103" name="Picture 6" descr="Picture 6"/>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891539" y="-228600"/>
            <a:ext cx="8229601" cy="1143000"/>
          </a:xfrm>
          <a:prstGeom prst="rect">
            <a:avLst/>
          </a:prstGeom>
        </p:spPr>
        <p:txBody>
          <a:bodyPr/>
          <a:lstStyle>
            <a:lvl1pPr algn="r">
              <a:defRPr sz="3200">
                <a:solidFill>
                  <a:schemeClr val="accent3">
                    <a:lumOff val="44000"/>
                  </a:schemeClr>
                </a:solidFill>
              </a:defRPr>
            </a:lvl1pPr>
          </a:lstStyle>
          <a:p>
            <a:pPr/>
            <a:r>
              <a:t>Australia 2019-2020</a:t>
            </a:r>
          </a:p>
        </p:txBody>
      </p:sp>
      <p:pic>
        <p:nvPicPr>
          <p:cNvPr id="171" name="Picture 2" descr="Picture 2"/>
          <p:cNvPicPr>
            <a:picLocks noChangeAspect="1"/>
          </p:cNvPicPr>
          <p:nvPr/>
        </p:nvPicPr>
        <p:blipFill>
          <a:blip r:embed="rId2">
            <a:extLst/>
          </a:blip>
          <a:stretch>
            <a:fillRect/>
          </a:stretch>
        </p:blipFill>
        <p:spPr>
          <a:xfrm>
            <a:off x="0" y="812800"/>
            <a:ext cx="9121141" cy="60452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891539" y="22859"/>
            <a:ext cx="8229601" cy="1143001"/>
          </a:xfrm>
          <a:prstGeom prst="rect">
            <a:avLst/>
          </a:prstGeom>
        </p:spPr>
        <p:txBody>
          <a:bodyPr/>
          <a:lstStyle>
            <a:lvl1pPr algn="r">
              <a:defRPr sz="2800">
                <a:solidFill>
                  <a:schemeClr val="accent3">
                    <a:lumOff val="44000"/>
                  </a:schemeClr>
                </a:solidFill>
              </a:defRPr>
            </a:lvl1pPr>
          </a:lstStyle>
          <a:p>
            <a:pPr/>
            <a:r>
              <a:t>Australia 2019-2020</a:t>
            </a:r>
          </a:p>
        </p:txBody>
      </p:sp>
      <p:pic>
        <p:nvPicPr>
          <p:cNvPr id="174" name="Picture 2" descr="Picture 2"/>
          <p:cNvPicPr>
            <a:picLocks noChangeAspect="1"/>
          </p:cNvPicPr>
          <p:nvPr/>
        </p:nvPicPr>
        <p:blipFill>
          <a:blip r:embed="rId2">
            <a:extLst/>
          </a:blip>
          <a:stretch>
            <a:fillRect/>
          </a:stretch>
        </p:blipFill>
        <p:spPr>
          <a:xfrm>
            <a:off x="22859" y="1120139"/>
            <a:ext cx="9132571" cy="57150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838200" y="152400"/>
            <a:ext cx="8229600" cy="1143000"/>
          </a:xfrm>
          <a:prstGeom prst="rect">
            <a:avLst/>
          </a:prstGeom>
        </p:spPr>
        <p:txBody>
          <a:bodyPr/>
          <a:lstStyle>
            <a:lvl1pPr algn="r">
              <a:defRPr sz="2800">
                <a:solidFill>
                  <a:schemeClr val="accent3">
                    <a:lumOff val="44000"/>
                  </a:schemeClr>
                </a:solidFill>
              </a:defRPr>
            </a:lvl1pPr>
          </a:lstStyle>
          <a:p>
            <a:pPr/>
            <a:r>
              <a:t>Australia 2019-2020</a:t>
            </a:r>
          </a:p>
        </p:txBody>
      </p:sp>
      <p:pic>
        <p:nvPicPr>
          <p:cNvPr id="177" name="Picture 2" descr="Picture 2"/>
          <p:cNvPicPr>
            <a:picLocks noChangeAspect="1"/>
          </p:cNvPicPr>
          <p:nvPr/>
        </p:nvPicPr>
        <p:blipFill>
          <a:blip r:embed="rId2">
            <a:extLst/>
          </a:blip>
          <a:stretch>
            <a:fillRect/>
          </a:stretch>
        </p:blipFill>
        <p:spPr>
          <a:xfrm>
            <a:off x="5050" y="1752600"/>
            <a:ext cx="9138951" cy="51054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880110" y="0"/>
            <a:ext cx="8229601" cy="1143000"/>
          </a:xfrm>
          <a:prstGeom prst="rect">
            <a:avLst/>
          </a:prstGeom>
        </p:spPr>
        <p:txBody>
          <a:bodyPr/>
          <a:lstStyle>
            <a:lvl1pPr algn="r">
              <a:defRPr sz="2800">
                <a:solidFill>
                  <a:schemeClr val="accent3">
                    <a:lumOff val="44000"/>
                  </a:schemeClr>
                </a:solidFill>
              </a:defRPr>
            </a:lvl1pPr>
          </a:lstStyle>
          <a:p>
            <a:pPr/>
            <a:r>
              <a:t>Australia 2019-2020</a:t>
            </a:r>
          </a:p>
        </p:txBody>
      </p:sp>
      <p:pic>
        <p:nvPicPr>
          <p:cNvPr id="180" name="Picture 6" descr="Picture 6"/>
          <p:cNvPicPr>
            <a:picLocks noChangeAspect="1"/>
          </p:cNvPicPr>
          <p:nvPr/>
        </p:nvPicPr>
        <p:blipFill>
          <a:blip r:embed="rId2">
            <a:extLst/>
          </a:blip>
          <a:stretch>
            <a:fillRect/>
          </a:stretch>
        </p:blipFill>
        <p:spPr>
          <a:xfrm>
            <a:off x="6615" y="1440498"/>
            <a:ext cx="9137385" cy="548243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838200" y="61785"/>
            <a:ext cx="8229600" cy="1143001"/>
          </a:xfrm>
          <a:prstGeom prst="rect">
            <a:avLst/>
          </a:prstGeom>
        </p:spPr>
        <p:txBody>
          <a:bodyPr/>
          <a:lstStyle>
            <a:lvl1pPr algn="r" defTabSz="768095">
              <a:defRPr sz="3696">
                <a:solidFill>
                  <a:schemeClr val="accent3">
                    <a:lumOff val="44000"/>
                  </a:schemeClr>
                </a:solidFill>
              </a:defRPr>
            </a:lvl1pPr>
          </a:lstStyle>
          <a:p>
            <a:pPr/>
            <a:r>
              <a:t>Joplin, Missouri</a:t>
            </a:r>
          </a:p>
        </p:txBody>
      </p:sp>
      <p:pic>
        <p:nvPicPr>
          <p:cNvPr id="183" name="Picture 3" descr="Picture 3"/>
          <p:cNvPicPr>
            <a:picLocks noChangeAspect="1"/>
          </p:cNvPicPr>
          <p:nvPr/>
        </p:nvPicPr>
        <p:blipFill>
          <a:blip r:embed="rId2">
            <a:extLst/>
          </a:blip>
          <a:stretch>
            <a:fillRect/>
          </a:stretch>
        </p:blipFill>
        <p:spPr>
          <a:xfrm>
            <a:off x="3811" y="1617164"/>
            <a:ext cx="9140190" cy="524083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838200" y="-152400"/>
            <a:ext cx="8229600" cy="1143000"/>
          </a:xfrm>
          <a:prstGeom prst="rect">
            <a:avLst/>
          </a:prstGeom>
        </p:spPr>
        <p:txBody>
          <a:bodyPr/>
          <a:lstStyle>
            <a:lvl1pPr algn="r">
              <a:defRPr sz="3200">
                <a:solidFill>
                  <a:schemeClr val="accent3">
                    <a:lumOff val="44000"/>
                  </a:schemeClr>
                </a:solidFill>
              </a:defRPr>
            </a:lvl1pPr>
          </a:lstStyle>
          <a:p>
            <a:pPr/>
            <a:r>
              <a:t>Joplin, Missouri</a:t>
            </a:r>
          </a:p>
        </p:txBody>
      </p:sp>
      <p:pic>
        <p:nvPicPr>
          <p:cNvPr id="186" name="Content Placeholder 3" descr="Content Placeholder 3"/>
          <p:cNvPicPr>
            <a:picLocks noChangeAspect="1"/>
          </p:cNvPicPr>
          <p:nvPr/>
        </p:nvPicPr>
        <p:blipFill>
          <a:blip r:embed="rId2">
            <a:extLst/>
          </a:blip>
          <a:stretch>
            <a:fillRect/>
          </a:stretch>
        </p:blipFill>
        <p:spPr>
          <a:xfrm>
            <a:off x="15240" y="1705530"/>
            <a:ext cx="9128760" cy="515247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914400" y="-144838"/>
            <a:ext cx="8229600" cy="1143001"/>
          </a:xfrm>
          <a:prstGeom prst="rect">
            <a:avLst/>
          </a:prstGeom>
        </p:spPr>
        <p:txBody>
          <a:bodyPr/>
          <a:lstStyle>
            <a:lvl1pPr algn="r">
              <a:defRPr b="1" i="1" sz="2800" u="sng">
                <a:solidFill>
                  <a:schemeClr val="accent3">
                    <a:lumOff val="44000"/>
                  </a:schemeClr>
                </a:solidFill>
              </a:defRPr>
            </a:lvl1pPr>
          </a:lstStyle>
          <a:p>
            <a:pPr/>
            <a:r>
              <a:t>Path to success</a:t>
            </a:r>
          </a:p>
        </p:txBody>
      </p:sp>
      <p:pic>
        <p:nvPicPr>
          <p:cNvPr id="189" name="Picture Placeholder 4" descr="Picture Placeholder 4"/>
          <p:cNvPicPr>
            <a:picLocks noChangeAspect="1"/>
          </p:cNvPicPr>
          <p:nvPr/>
        </p:nvPicPr>
        <p:blipFill>
          <a:blip r:embed="rId2">
            <a:extLst/>
          </a:blip>
          <a:srcRect l="0" t="12486" r="0" b="12486"/>
          <a:stretch>
            <a:fillRect/>
          </a:stretch>
        </p:blipFill>
        <p:spPr>
          <a:xfrm>
            <a:off x="0" y="1727380"/>
            <a:ext cx="9121141" cy="5130621"/>
          </a:xfrm>
          <a:prstGeom prst="rect">
            <a:avLst/>
          </a:prstGeom>
          <a:ln w="12700">
            <a:miter lim="400000"/>
          </a:ln>
        </p:spPr>
      </p:pic>
      <p:pic>
        <p:nvPicPr>
          <p:cNvPr id="190" name="Picture 4" descr="Picture 4"/>
          <p:cNvPicPr>
            <a:picLocks noChangeAspect="1"/>
          </p:cNvPicPr>
          <p:nvPr/>
        </p:nvPicPr>
        <p:blipFill>
          <a:blip r:embed="rId3">
            <a:extLst/>
          </a:blip>
          <a:stretch>
            <a:fillRect/>
          </a:stretch>
        </p:blipFill>
        <p:spPr>
          <a:xfrm>
            <a:off x="34290" y="0"/>
            <a:ext cx="1100755" cy="1143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ext Box 4"/>
          <p:cNvSpPr txBox="1"/>
          <p:nvPr/>
        </p:nvSpPr>
        <p:spPr>
          <a:xfrm>
            <a:off x="1264919" y="7620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ARES in Nebraska</a:t>
            </a:r>
          </a:p>
        </p:txBody>
      </p:sp>
      <p:sp>
        <p:nvSpPr>
          <p:cNvPr id="193" name="Text Box 6"/>
          <p:cNvSpPr txBox="1"/>
          <p:nvPr/>
        </p:nvSpPr>
        <p:spPr>
          <a:xfrm>
            <a:off x="198119" y="1981199"/>
            <a:ext cx="8900162" cy="3129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Planned volunteer positions…….</a:t>
            </a:r>
          </a:p>
          <a:p>
            <a:pPr>
              <a:spcBef>
                <a:spcPts val="1400"/>
              </a:spcBef>
              <a:buSzPct val="100000"/>
              <a:buChar char="•"/>
              <a:defRPr sz="2400">
                <a:solidFill>
                  <a:schemeClr val="accent3">
                    <a:lumOff val="44000"/>
                  </a:schemeClr>
                </a:solidFill>
              </a:defRPr>
            </a:pPr>
            <a:r>
              <a:t>  6 District Emergency Coordinators (DEC)</a:t>
            </a:r>
          </a:p>
          <a:p>
            <a:pPr>
              <a:spcBef>
                <a:spcPts val="1400"/>
              </a:spcBef>
              <a:buSzPct val="100000"/>
              <a:buChar char="•"/>
              <a:defRPr sz="2400">
                <a:solidFill>
                  <a:schemeClr val="accent3">
                    <a:lumOff val="44000"/>
                  </a:schemeClr>
                </a:solidFill>
              </a:defRPr>
            </a:pPr>
            <a:r>
              <a:t>  24 Assistant District Emergency Coordinators  (ADEC)</a:t>
            </a:r>
          </a:p>
          <a:p>
            <a:pPr>
              <a:spcBef>
                <a:spcPts val="1400"/>
              </a:spcBef>
              <a:buSzPct val="100000"/>
              <a:buChar char="•"/>
              <a:defRPr sz="2400">
                <a:solidFill>
                  <a:schemeClr val="accent3">
                    <a:lumOff val="44000"/>
                  </a:schemeClr>
                </a:solidFill>
              </a:defRPr>
            </a:pPr>
            <a:r>
              <a:t>  Up to 93 county Emergency Coordinators (EC)</a:t>
            </a:r>
          </a:p>
          <a:p>
            <a:pPr>
              <a:spcBef>
                <a:spcPts val="1400"/>
              </a:spcBef>
              <a:buSzPct val="100000"/>
              <a:buChar char="•"/>
              <a:defRPr sz="2400">
                <a:solidFill>
                  <a:schemeClr val="accent3">
                    <a:lumOff val="44000"/>
                  </a:schemeClr>
                </a:solidFill>
              </a:defRPr>
            </a:pPr>
            <a:r>
              <a:t>  As many Assistant Emergency Coordinators  (AEC) as needed</a:t>
            </a:r>
          </a:p>
          <a:p>
            <a:pPr>
              <a:spcBef>
                <a:spcPts val="1400"/>
              </a:spcBef>
              <a:buSzPct val="100000"/>
              <a:buChar char="•"/>
              <a:defRPr sz="2400">
                <a:solidFill>
                  <a:schemeClr val="accent3">
                    <a:lumOff val="44000"/>
                  </a:schemeClr>
                </a:solidFill>
              </a:defRPr>
            </a:pPr>
            <a:r>
              <a:t>  2,000 Registered ARES Members</a:t>
            </a:r>
          </a:p>
        </p:txBody>
      </p:sp>
      <p:pic>
        <p:nvPicPr>
          <p:cNvPr id="194"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3" descr="Picture 3"/>
          <p:cNvPicPr>
            <a:picLocks noChangeAspect="1"/>
          </p:cNvPicPr>
          <p:nvPr/>
        </p:nvPicPr>
        <p:blipFill>
          <a:blip r:embed="rId2">
            <a:extLst/>
          </a:blip>
          <a:stretch>
            <a:fillRect/>
          </a:stretch>
        </p:blipFill>
        <p:spPr>
          <a:xfrm>
            <a:off x="97323" y="21771"/>
            <a:ext cx="1100755" cy="1143001"/>
          </a:xfrm>
          <a:prstGeom prst="rect">
            <a:avLst/>
          </a:prstGeom>
          <a:ln w="12700">
            <a:miter lim="400000"/>
          </a:ln>
        </p:spPr>
      </p:pic>
      <p:pic>
        <p:nvPicPr>
          <p:cNvPr id="197" name="Picture 4" descr="Picture 4"/>
          <p:cNvPicPr>
            <a:picLocks noChangeAspect="1"/>
          </p:cNvPicPr>
          <p:nvPr/>
        </p:nvPicPr>
        <p:blipFill>
          <a:blip r:embed="rId3">
            <a:extLst/>
          </a:blip>
          <a:stretch>
            <a:fillRect/>
          </a:stretch>
        </p:blipFill>
        <p:spPr>
          <a:xfrm>
            <a:off x="-44092" y="-685799"/>
            <a:ext cx="9232184" cy="7467600"/>
          </a:xfrm>
          <a:prstGeom prst="rect">
            <a:avLst/>
          </a:prstGeom>
          <a:ln w="12700">
            <a:miter lim="400000"/>
          </a:ln>
        </p:spPr>
      </p:pic>
      <p:sp>
        <p:nvSpPr>
          <p:cNvPr id="198" name="Text Box 4"/>
          <p:cNvSpPr txBox="1"/>
          <p:nvPr/>
        </p:nvSpPr>
        <p:spPr>
          <a:xfrm>
            <a:off x="1341119" y="7620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ARES Districts in Nebraska</a:t>
            </a:r>
          </a:p>
        </p:txBody>
      </p:sp>
      <p:sp>
        <p:nvSpPr>
          <p:cNvPr id="199" name="Text Box 4"/>
          <p:cNvSpPr txBox="1"/>
          <p:nvPr/>
        </p:nvSpPr>
        <p:spPr>
          <a:xfrm>
            <a:off x="502919" y="1706205"/>
            <a:ext cx="7680962" cy="239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600"/>
              </a:spcBef>
              <a:defRPr sz="1100">
                <a:solidFill>
                  <a:schemeClr val="accent3">
                    <a:lumOff val="44000"/>
                  </a:schemeClr>
                </a:solidFill>
              </a:defRPr>
            </a:lvl1pPr>
          </a:lstStyle>
          <a:p>
            <a:pPr/>
            <a:r>
              <a:t>******* District  borders are not defined fully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ext Box 4"/>
          <p:cNvSpPr txBox="1"/>
          <p:nvPr/>
        </p:nvSpPr>
        <p:spPr>
          <a:xfrm>
            <a:off x="1029130" y="370936"/>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ARES and ARRL</a:t>
            </a:r>
          </a:p>
        </p:txBody>
      </p:sp>
      <p:sp>
        <p:nvSpPr>
          <p:cNvPr id="202" name="Text Box 6"/>
          <p:cNvSpPr txBox="1"/>
          <p:nvPr/>
        </p:nvSpPr>
        <p:spPr>
          <a:xfrm>
            <a:off x="502919" y="1676399"/>
            <a:ext cx="7299962" cy="32920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ARRL provides continuing education and a certification program for emergency communicators.</a:t>
            </a:r>
          </a:p>
          <a:p>
            <a:pPr>
              <a:spcBef>
                <a:spcPts val="1400"/>
              </a:spcBef>
              <a:buSzPct val="100000"/>
              <a:buFont typeface="Arial"/>
              <a:buChar char="•"/>
              <a:defRPr sz="2400">
                <a:solidFill>
                  <a:schemeClr val="accent3">
                    <a:lumOff val="44000"/>
                  </a:schemeClr>
                </a:solidFill>
              </a:defRPr>
            </a:pPr>
            <a:r>
              <a:t> Emergency training networks hold on-air meetings daily / weekly depending on location.</a:t>
            </a:r>
          </a:p>
          <a:p>
            <a:pPr>
              <a:spcBef>
                <a:spcPts val="1400"/>
              </a:spcBef>
              <a:buSzPct val="100000"/>
              <a:buChar char="•"/>
              <a:defRPr sz="2400">
                <a:solidFill>
                  <a:schemeClr val="accent3">
                    <a:lumOff val="44000"/>
                  </a:schemeClr>
                </a:solidFill>
              </a:defRPr>
            </a:pPr>
            <a:r>
              <a:t> The ARRL’s “National Traffic System” operates in manned or automatic mode 7x24, passing thousands of routine messages each day to maintain our preparedness for disasters.</a:t>
            </a:r>
          </a:p>
        </p:txBody>
      </p:sp>
      <p:pic>
        <p:nvPicPr>
          <p:cNvPr id="203"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ext Box 6"/>
          <p:cNvSpPr txBox="1"/>
          <p:nvPr/>
        </p:nvSpPr>
        <p:spPr>
          <a:xfrm>
            <a:off x="502919" y="1447800"/>
            <a:ext cx="7757162" cy="4277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The FCC has assigned large portions of the radio spectrum for amateur use.  In return, amateurs are expected to use these privileges to provide communications assistance to the public in times of need or distress. </a:t>
            </a:r>
          </a:p>
          <a:p>
            <a:pPr>
              <a:spcBef>
                <a:spcPts val="1400"/>
              </a:spcBef>
              <a:buSzPct val="100000"/>
              <a:buChar char="•"/>
              <a:defRPr sz="2400">
                <a:solidFill>
                  <a:schemeClr val="accent3">
                    <a:lumOff val="44000"/>
                  </a:schemeClr>
                </a:solidFill>
              </a:defRPr>
            </a:pPr>
            <a:r>
              <a:t> There are about 750,000 Amateur Radio Operators (ARO's, HAMS) in  the Unites States.</a:t>
            </a:r>
          </a:p>
          <a:p>
            <a:pPr>
              <a:spcBef>
                <a:spcPts val="1400"/>
              </a:spcBef>
              <a:buSzPct val="100000"/>
              <a:buChar char="•"/>
              <a:defRPr sz="2400">
                <a:solidFill>
                  <a:schemeClr val="accent3">
                    <a:lumOff val="44000"/>
                  </a:schemeClr>
                </a:solidFill>
              </a:defRPr>
            </a:pPr>
            <a:r>
              <a:t> Nebraska's population of hams is about 4,100.</a:t>
            </a:r>
          </a:p>
          <a:p>
            <a:pPr>
              <a:spcBef>
                <a:spcPts val="1000"/>
              </a:spcBef>
              <a:buSzPct val="100000"/>
              <a:buChar char="•"/>
              <a:defRPr sz="2400"/>
            </a:pPr>
          </a:p>
        </p:txBody>
      </p:sp>
      <p:sp>
        <p:nvSpPr>
          <p:cNvPr id="106" name="Text Box 9"/>
          <p:cNvSpPr txBox="1"/>
          <p:nvPr/>
        </p:nvSpPr>
        <p:spPr>
          <a:xfrm>
            <a:off x="1215389" y="256719"/>
            <a:ext cx="768096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i="1" sz="3200" u="sng">
                <a:solidFill>
                  <a:schemeClr val="accent3">
                    <a:lumOff val="44000"/>
                  </a:schemeClr>
                </a:solidFill>
              </a:defRPr>
            </a:lvl1pPr>
          </a:lstStyle>
          <a:p>
            <a:pPr/>
            <a:r>
              <a:t>Amateur Radio</a:t>
            </a:r>
          </a:p>
        </p:txBody>
      </p:sp>
      <p:pic>
        <p:nvPicPr>
          <p:cNvPr id="107" name="Picture 13" descr="Picture 13"/>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ext Box 4"/>
          <p:cNvSpPr txBox="1"/>
          <p:nvPr/>
        </p:nvSpPr>
        <p:spPr>
          <a:xfrm>
            <a:off x="971622" y="471576"/>
            <a:ext cx="7680961"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600"/>
              </a:spcBef>
              <a:defRPr b="1" i="1" sz="2800" u="sng">
                <a:solidFill>
                  <a:schemeClr val="accent3">
                    <a:lumOff val="44000"/>
                  </a:schemeClr>
                </a:solidFill>
              </a:defRPr>
            </a:lvl1pPr>
          </a:lstStyle>
          <a:p>
            <a:pPr/>
            <a:r>
              <a:t>ARES and ARRL</a:t>
            </a:r>
          </a:p>
        </p:txBody>
      </p:sp>
      <p:sp>
        <p:nvSpPr>
          <p:cNvPr id="206" name="Text Box 8"/>
          <p:cNvSpPr txBox="1"/>
          <p:nvPr/>
        </p:nvSpPr>
        <p:spPr>
          <a:xfrm>
            <a:off x="571500" y="1338589"/>
            <a:ext cx="7604761" cy="45417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ARRL and other groups sponsor operating contests to help amateurs sharpen their on-air skills.</a:t>
            </a:r>
          </a:p>
          <a:p>
            <a:pPr>
              <a:spcBef>
                <a:spcPts val="1400"/>
              </a:spcBef>
              <a:buSzPct val="100000"/>
              <a:buChar char="•"/>
              <a:defRPr sz="2400">
                <a:solidFill>
                  <a:schemeClr val="accent3">
                    <a:lumOff val="44000"/>
                  </a:schemeClr>
                </a:solidFill>
              </a:defRPr>
            </a:pPr>
            <a:r>
              <a:t> ARRL’s annual “Field Day” and “Simulated Emergency Test” provides training and tests our capability to handle large scale disasters.</a:t>
            </a:r>
          </a:p>
          <a:p>
            <a:pPr>
              <a:spcBef>
                <a:spcPts val="1400"/>
              </a:spcBef>
              <a:buSzPct val="100000"/>
              <a:buChar char="•"/>
              <a:defRPr sz="2400">
                <a:solidFill>
                  <a:schemeClr val="accent3">
                    <a:lumOff val="44000"/>
                  </a:schemeClr>
                </a:solidFill>
              </a:defRPr>
            </a:pPr>
            <a:r>
              <a:t> Radio amateurs frequently assist local organizations by providing communications for special events (Red Cross, March of Dimes, MS Society,  Juvenile Diabetes Association, Salvation Army, etc.).  </a:t>
            </a:r>
          </a:p>
          <a:p>
            <a:pPr>
              <a:spcBef>
                <a:spcPts val="1400"/>
              </a:spcBef>
              <a:buSzPct val="100000"/>
              <a:buChar char="•"/>
              <a:defRPr sz="2400">
                <a:solidFill>
                  <a:schemeClr val="accent3">
                    <a:lumOff val="44000"/>
                  </a:schemeClr>
                </a:solidFill>
              </a:defRPr>
            </a:pPr>
            <a:r>
              <a:t> Also assist state, county, local, cities and other Government agencies, FEMA, DOD, etc.</a:t>
            </a:r>
          </a:p>
        </p:txBody>
      </p:sp>
      <p:pic>
        <p:nvPicPr>
          <p:cNvPr id="207"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ext Box 4"/>
          <p:cNvSpPr txBox="1"/>
          <p:nvPr/>
        </p:nvSpPr>
        <p:spPr>
          <a:xfrm>
            <a:off x="1086640" y="457199"/>
            <a:ext cx="7680961"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600"/>
              </a:spcBef>
              <a:defRPr b="1" i="1" sz="2800" u="sng">
                <a:solidFill>
                  <a:schemeClr val="accent3">
                    <a:lumOff val="44000"/>
                  </a:schemeClr>
                </a:solidFill>
              </a:defRPr>
            </a:lvl1pPr>
          </a:lstStyle>
          <a:p>
            <a:pPr/>
            <a:r>
              <a:t>Why Amateur Radio?</a:t>
            </a:r>
          </a:p>
        </p:txBody>
      </p:sp>
      <p:sp>
        <p:nvSpPr>
          <p:cNvPr id="210" name="Text Box 6"/>
          <p:cNvSpPr txBox="1"/>
          <p:nvPr/>
        </p:nvSpPr>
        <p:spPr>
          <a:xfrm>
            <a:off x="655319" y="1676400"/>
            <a:ext cx="7528562" cy="36815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buSzPct val="100000"/>
              <a:buChar char="•"/>
              <a:defRPr sz="2800">
                <a:solidFill>
                  <a:schemeClr val="accent3">
                    <a:lumOff val="44000"/>
                  </a:schemeClr>
                </a:solidFill>
              </a:defRPr>
            </a:pPr>
            <a:r>
              <a:t> Recent advances in telecommunications technology has provided more capability but not better reliability!</a:t>
            </a:r>
          </a:p>
          <a:p>
            <a:pPr>
              <a:spcBef>
                <a:spcPts val="1600"/>
              </a:spcBef>
              <a:buSzPct val="100000"/>
              <a:buChar char="•"/>
              <a:defRPr sz="2800">
                <a:solidFill>
                  <a:schemeClr val="accent3">
                    <a:lumOff val="44000"/>
                  </a:schemeClr>
                </a:solidFill>
              </a:defRPr>
            </a:pPr>
            <a:r>
              <a:t> The US has the most reliable public telecommunications system in the world.  BUT these services are still vulnerable to natural disasters and other failures!</a:t>
            </a:r>
          </a:p>
        </p:txBody>
      </p:sp>
      <p:pic>
        <p:nvPicPr>
          <p:cNvPr id="211"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ext Box 3"/>
          <p:cNvSpPr txBox="1"/>
          <p:nvPr/>
        </p:nvSpPr>
        <p:spPr>
          <a:xfrm>
            <a:off x="1417319" y="7976"/>
            <a:ext cx="7680962"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800"/>
              </a:spcBef>
              <a:defRPr b="1" i="1" sz="3000" u="sng">
                <a:solidFill>
                  <a:schemeClr val="accent3">
                    <a:lumOff val="44000"/>
                  </a:schemeClr>
                </a:solidFill>
              </a:defRPr>
            </a:lvl1pPr>
          </a:lstStyle>
          <a:p>
            <a:pPr/>
            <a:r>
              <a:t>Carrier Network Vulnerabilities</a:t>
            </a:r>
          </a:p>
        </p:txBody>
      </p:sp>
      <p:sp>
        <p:nvSpPr>
          <p:cNvPr id="214" name="Text Box 5"/>
          <p:cNvSpPr txBox="1"/>
          <p:nvPr/>
        </p:nvSpPr>
        <p:spPr>
          <a:xfrm>
            <a:off x="1036319" y="1219200"/>
            <a:ext cx="6766562" cy="49040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sz="2000">
                <a:solidFill>
                  <a:schemeClr val="accent3">
                    <a:lumOff val="44000"/>
                  </a:schemeClr>
                </a:solidFill>
              </a:defRPr>
            </a:pPr>
            <a:r>
              <a:t>Increasing reliance on distributed power:</a:t>
            </a:r>
          </a:p>
          <a:p>
            <a:pPr lvl="1" marL="457200" indent="0">
              <a:spcBef>
                <a:spcPts val="1200"/>
              </a:spcBef>
              <a:buSzPct val="100000"/>
              <a:buChar char="•"/>
              <a:defRPr sz="2000">
                <a:solidFill>
                  <a:schemeClr val="accent3">
                    <a:lumOff val="44000"/>
                  </a:schemeClr>
                </a:solidFill>
              </a:defRPr>
            </a:pPr>
            <a:r>
              <a:t>  Rather than relying solely on central office-based power systems with large generators and battery banks, modern telecom networks now have fiber optic and multiplex equipment distributed throughout neighborhood.</a:t>
            </a:r>
          </a:p>
          <a:p>
            <a:pPr lvl="1" marL="457200" indent="0">
              <a:spcBef>
                <a:spcPts val="1200"/>
              </a:spcBef>
              <a:buSzPct val="100000"/>
              <a:buChar char="•"/>
              <a:defRPr sz="2000">
                <a:solidFill>
                  <a:schemeClr val="accent3">
                    <a:lumOff val="44000"/>
                  </a:schemeClr>
                </a:solidFill>
              </a:defRPr>
            </a:pPr>
            <a:r>
              <a:t>  Most of these sites only have batteries for backup power, with 4-8 hours of capacity.  Carriers use portable generators to re-charge the batteries during a power outage.</a:t>
            </a:r>
          </a:p>
          <a:p>
            <a:pPr lvl="1" marL="457200" indent="0">
              <a:spcBef>
                <a:spcPts val="1200"/>
              </a:spcBef>
              <a:buSzPct val="100000"/>
              <a:buChar char="•"/>
              <a:defRPr sz="2000">
                <a:solidFill>
                  <a:schemeClr val="accent3">
                    <a:lumOff val="44000"/>
                  </a:schemeClr>
                </a:solidFill>
              </a:defRPr>
            </a:pPr>
            <a:r>
              <a:t> There aren’t enough generators or personnel to handle widespread, long term power outages</a:t>
            </a:r>
            <a:r>
              <a:rPr>
                <a:solidFill>
                  <a:srgbClr val="000000"/>
                </a:solidFill>
              </a:rPr>
              <a:t>.</a:t>
            </a:r>
            <a:endParaRPr>
              <a:solidFill>
                <a:srgbClr val="000000"/>
              </a:solidFill>
            </a:endParaRPr>
          </a:p>
          <a:p>
            <a:pPr lvl="2" marL="914400" indent="0">
              <a:spcBef>
                <a:spcPts val="1000"/>
              </a:spcBef>
              <a:buSzPct val="100000"/>
              <a:buChar char="•"/>
              <a:defRPr sz="2000"/>
            </a:pPr>
          </a:p>
        </p:txBody>
      </p:sp>
      <p:pic>
        <p:nvPicPr>
          <p:cNvPr id="215"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ext Box 3"/>
          <p:cNvSpPr txBox="1"/>
          <p:nvPr/>
        </p:nvSpPr>
        <p:spPr>
          <a:xfrm>
            <a:off x="1394459" y="144779"/>
            <a:ext cx="7680961"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800"/>
              </a:spcBef>
              <a:defRPr b="1" i="1" sz="3000" u="sng">
                <a:solidFill>
                  <a:schemeClr val="accent3">
                    <a:lumOff val="44000"/>
                  </a:schemeClr>
                </a:solidFill>
              </a:defRPr>
            </a:lvl1pPr>
          </a:lstStyle>
          <a:p>
            <a:pPr/>
            <a:r>
              <a:t>Carrier Network Vulnerabilities</a:t>
            </a:r>
          </a:p>
        </p:txBody>
      </p:sp>
      <p:sp>
        <p:nvSpPr>
          <p:cNvPr id="218" name="Text Box 7"/>
          <p:cNvSpPr txBox="1"/>
          <p:nvPr/>
        </p:nvSpPr>
        <p:spPr>
          <a:xfrm>
            <a:off x="960119" y="1371599"/>
            <a:ext cx="6766562" cy="39058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Single Points of Failure:</a:t>
            </a:r>
          </a:p>
          <a:p>
            <a:pPr lvl="1" marL="457200" indent="0">
              <a:spcBef>
                <a:spcPts val="1400"/>
              </a:spcBef>
              <a:buSzPct val="100000"/>
              <a:buChar char="•"/>
              <a:defRPr sz="2400">
                <a:solidFill>
                  <a:schemeClr val="accent3">
                    <a:lumOff val="44000"/>
                  </a:schemeClr>
                </a:solidFill>
              </a:defRPr>
            </a:pPr>
            <a:r>
              <a:t> Failures in central office switching equipment can cause regional outages. </a:t>
            </a:r>
          </a:p>
          <a:p>
            <a:pPr lvl="1" marL="457200" indent="0">
              <a:spcBef>
                <a:spcPts val="1400"/>
              </a:spcBef>
              <a:buSzPct val="100000"/>
              <a:buChar char="•"/>
              <a:defRPr sz="2400">
                <a:solidFill>
                  <a:schemeClr val="accent3">
                    <a:lumOff val="44000"/>
                  </a:schemeClr>
                </a:solidFill>
              </a:defRPr>
            </a:pPr>
            <a:r>
              <a:t> Database problems can cause widespread, even national outages. </a:t>
            </a:r>
          </a:p>
          <a:p>
            <a:pPr lvl="1" marL="457200" indent="0">
              <a:spcBef>
                <a:spcPts val="1400"/>
              </a:spcBef>
              <a:buSzPct val="100000"/>
              <a:buChar char="•"/>
              <a:defRPr sz="2400">
                <a:solidFill>
                  <a:schemeClr val="accent3">
                    <a:lumOff val="44000"/>
                  </a:schemeClr>
                </a:solidFill>
              </a:defRPr>
            </a:pPr>
            <a:r>
              <a:t> Fiber cuts on non-diverse routes can cause regional outages and congestion as traffic is shifted to other areas. </a:t>
            </a:r>
          </a:p>
        </p:txBody>
      </p:sp>
      <p:pic>
        <p:nvPicPr>
          <p:cNvPr id="219"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ext Box 3"/>
          <p:cNvSpPr txBox="1"/>
          <p:nvPr/>
        </p:nvSpPr>
        <p:spPr>
          <a:xfrm>
            <a:off x="1341119" y="171449"/>
            <a:ext cx="7680962"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800"/>
              </a:spcBef>
              <a:defRPr b="1" i="1" sz="3000" u="sng">
                <a:solidFill>
                  <a:schemeClr val="accent3">
                    <a:lumOff val="44000"/>
                  </a:schemeClr>
                </a:solidFill>
              </a:defRPr>
            </a:lvl1pPr>
          </a:lstStyle>
          <a:p>
            <a:pPr/>
            <a:r>
              <a:t>Carrier Network Vulnerabilities</a:t>
            </a:r>
          </a:p>
        </p:txBody>
      </p:sp>
      <p:sp>
        <p:nvSpPr>
          <p:cNvPr id="222" name="Text Box 6"/>
          <p:cNvSpPr txBox="1"/>
          <p:nvPr/>
        </p:nvSpPr>
        <p:spPr>
          <a:xfrm>
            <a:off x="960119" y="1371599"/>
            <a:ext cx="6766562" cy="40887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Migration to Internet Protocol and Open Systems</a:t>
            </a:r>
          </a:p>
          <a:p>
            <a:pPr lvl="1" marL="457200" indent="0">
              <a:spcBef>
                <a:spcPts val="1400"/>
              </a:spcBef>
              <a:buSzPct val="100000"/>
              <a:buChar char="•"/>
              <a:defRPr sz="2400">
                <a:solidFill>
                  <a:schemeClr val="accent3">
                    <a:lumOff val="44000"/>
                  </a:schemeClr>
                </a:solidFill>
              </a:defRPr>
            </a:pPr>
            <a:r>
              <a:t> Greater vulnerability to virus attacks and other security issues. </a:t>
            </a:r>
          </a:p>
          <a:p>
            <a:pPr lvl="1" marL="457200" indent="0">
              <a:spcBef>
                <a:spcPts val="1400"/>
              </a:spcBef>
              <a:buSzPct val="100000"/>
              <a:buChar char="•"/>
              <a:defRPr sz="2400">
                <a:solidFill>
                  <a:schemeClr val="accent3">
                    <a:lumOff val="44000"/>
                  </a:schemeClr>
                </a:solidFill>
              </a:defRPr>
            </a:pPr>
            <a:r>
              <a:t> Convergence of voice and data networks – all our eggs are in one basket! </a:t>
            </a:r>
          </a:p>
          <a:p>
            <a:pPr>
              <a:spcBef>
                <a:spcPts val="1400"/>
              </a:spcBef>
              <a:defRPr sz="2400">
                <a:solidFill>
                  <a:schemeClr val="accent3">
                    <a:lumOff val="44000"/>
                  </a:schemeClr>
                </a:solidFill>
              </a:defRPr>
            </a:pPr>
            <a:r>
              <a:t>Industry Consolidation and Cost Cutting</a:t>
            </a:r>
          </a:p>
          <a:p>
            <a:pPr lvl="1" marL="457200" indent="0">
              <a:spcBef>
                <a:spcPts val="1400"/>
              </a:spcBef>
              <a:buSzPct val="100000"/>
              <a:buChar char="•"/>
              <a:defRPr sz="2400">
                <a:solidFill>
                  <a:schemeClr val="accent3">
                    <a:lumOff val="44000"/>
                  </a:schemeClr>
                </a:solidFill>
              </a:defRPr>
            </a:pPr>
            <a:r>
              <a:t> Fewer companies, fewer networks, less diversity.</a:t>
            </a:r>
          </a:p>
        </p:txBody>
      </p:sp>
      <p:pic>
        <p:nvPicPr>
          <p:cNvPr id="223"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ext Box 3"/>
          <p:cNvSpPr txBox="1"/>
          <p:nvPr/>
        </p:nvSpPr>
        <p:spPr>
          <a:xfrm>
            <a:off x="1383030" y="304799"/>
            <a:ext cx="7680961"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800"/>
              </a:spcBef>
              <a:defRPr b="1" i="1" sz="3000" u="sng">
                <a:solidFill>
                  <a:schemeClr val="accent3">
                    <a:lumOff val="44000"/>
                  </a:schemeClr>
                </a:solidFill>
              </a:defRPr>
            </a:lvl1pPr>
          </a:lstStyle>
          <a:p>
            <a:pPr/>
            <a:r>
              <a:t>Wireless Network Vulnerabilities</a:t>
            </a:r>
          </a:p>
        </p:txBody>
      </p:sp>
      <p:sp>
        <p:nvSpPr>
          <p:cNvPr id="226" name="Text Box 6"/>
          <p:cNvSpPr txBox="1"/>
          <p:nvPr/>
        </p:nvSpPr>
        <p:spPr>
          <a:xfrm>
            <a:off x="883919" y="1676399"/>
            <a:ext cx="6766562" cy="2936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Wireless Carriers are the Most Vulnerable</a:t>
            </a:r>
          </a:p>
          <a:p>
            <a:pPr lvl="1" marL="457200" indent="0">
              <a:spcBef>
                <a:spcPts val="1400"/>
              </a:spcBef>
              <a:buSzPct val="100000"/>
              <a:buChar char="•"/>
              <a:defRPr sz="2400">
                <a:solidFill>
                  <a:schemeClr val="accent3">
                    <a:lumOff val="44000"/>
                  </a:schemeClr>
                </a:solidFill>
              </a:defRPr>
            </a:pPr>
            <a:r>
              <a:t>Many cell tower sites don’t have generator backup power.</a:t>
            </a:r>
          </a:p>
          <a:p>
            <a:pPr lvl="1" marL="457200" indent="0">
              <a:spcBef>
                <a:spcPts val="1400"/>
              </a:spcBef>
              <a:buSzPct val="100000"/>
              <a:buChar char="•"/>
              <a:defRPr sz="2400">
                <a:solidFill>
                  <a:schemeClr val="accent3">
                    <a:lumOff val="44000"/>
                  </a:schemeClr>
                </a:solidFill>
              </a:defRPr>
            </a:pPr>
            <a:r>
              <a:t>Most rely on public landlines for connections back to switching centers, so they have the same exposure to failure as the landline network. </a:t>
            </a:r>
          </a:p>
        </p:txBody>
      </p:sp>
      <p:pic>
        <p:nvPicPr>
          <p:cNvPr id="227"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ext Box 3"/>
          <p:cNvSpPr txBox="1"/>
          <p:nvPr/>
        </p:nvSpPr>
        <p:spPr>
          <a:xfrm>
            <a:off x="1029130" y="385313"/>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Satellite Services</a:t>
            </a:r>
          </a:p>
        </p:txBody>
      </p:sp>
      <p:sp>
        <p:nvSpPr>
          <p:cNvPr id="230" name="Text Box 6"/>
          <p:cNvSpPr txBox="1"/>
          <p:nvPr/>
        </p:nvSpPr>
        <p:spPr>
          <a:xfrm>
            <a:off x="807719" y="1295400"/>
            <a:ext cx="6766562" cy="4186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Satellite services are an effective backup, but they have their own vulnerabilities:</a:t>
            </a:r>
          </a:p>
          <a:p>
            <a:pPr lvl="1" marL="457200" indent="0">
              <a:spcBef>
                <a:spcPts val="1400"/>
              </a:spcBef>
              <a:buSzPct val="100000"/>
              <a:buChar char="•"/>
              <a:defRPr sz="2400">
                <a:solidFill>
                  <a:schemeClr val="accent3">
                    <a:lumOff val="44000"/>
                  </a:schemeClr>
                </a:solidFill>
              </a:defRPr>
            </a:pPr>
            <a:r>
              <a:t> Much lower capacity then terrestrial cell phone networks.  Satellite services will quickly get overloaded in a major disaster. </a:t>
            </a:r>
          </a:p>
          <a:p>
            <a:pPr lvl="1" marL="457200" indent="0">
              <a:spcBef>
                <a:spcPts val="1400"/>
              </a:spcBef>
              <a:buSzPct val="100000"/>
              <a:buChar char="•"/>
              <a:defRPr sz="2400">
                <a:solidFill>
                  <a:schemeClr val="accent3">
                    <a:lumOff val="44000"/>
                  </a:schemeClr>
                </a:solidFill>
              </a:defRPr>
            </a:pPr>
            <a:r>
              <a:t> Most satellite services rely on some terrestrial infrastructure, which may be vulnerable to disasters. </a:t>
            </a:r>
          </a:p>
          <a:p>
            <a:pPr lvl="1" marL="457200" indent="0">
              <a:spcBef>
                <a:spcPts val="1400"/>
              </a:spcBef>
              <a:buSzPct val="100000"/>
              <a:buChar char="•"/>
              <a:defRPr sz="2400">
                <a:solidFill>
                  <a:schemeClr val="accent3">
                    <a:lumOff val="44000"/>
                  </a:schemeClr>
                </a:solidFill>
              </a:defRPr>
            </a:pPr>
            <a:r>
              <a:t> Users must be out of doors with a clear view of the sky.</a:t>
            </a:r>
          </a:p>
        </p:txBody>
      </p:sp>
      <p:pic>
        <p:nvPicPr>
          <p:cNvPr id="231"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ext Box 4"/>
          <p:cNvSpPr txBox="1"/>
          <p:nvPr/>
        </p:nvSpPr>
        <p:spPr>
          <a:xfrm>
            <a:off x="1264919" y="304799"/>
            <a:ext cx="7680962"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600"/>
              </a:spcBef>
              <a:defRPr b="1" i="1" sz="2800" u="sng">
                <a:solidFill>
                  <a:schemeClr val="accent3">
                    <a:lumOff val="44000"/>
                  </a:schemeClr>
                </a:solidFill>
              </a:defRPr>
            </a:lvl1pPr>
          </a:lstStyle>
          <a:p>
            <a:pPr/>
            <a:r>
              <a:t>What does Amateur Radio bring?</a:t>
            </a:r>
          </a:p>
        </p:txBody>
      </p:sp>
      <p:sp>
        <p:nvSpPr>
          <p:cNvPr id="234" name="Text Box 6"/>
          <p:cNvSpPr txBox="1"/>
          <p:nvPr/>
        </p:nvSpPr>
        <p:spPr>
          <a:xfrm>
            <a:off x="1036319" y="1828799"/>
            <a:ext cx="6690362" cy="32920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Public safety and critical infrastructure entities usually maintain private telecom networks to support their operations during a disaster.</a:t>
            </a:r>
          </a:p>
          <a:p>
            <a:pPr>
              <a:spcBef>
                <a:spcPts val="1400"/>
              </a:spcBef>
              <a:buSzPct val="100000"/>
              <a:buChar char="•"/>
              <a:defRPr sz="2400">
                <a:solidFill>
                  <a:schemeClr val="accent3">
                    <a:lumOff val="44000"/>
                  </a:schemeClr>
                </a:solidFill>
              </a:defRPr>
            </a:pPr>
            <a:r>
              <a:t> Private networks that survive a disaster are usually overloaded as traffic shifts away from carrier networks.</a:t>
            </a:r>
          </a:p>
          <a:p>
            <a:pPr>
              <a:spcBef>
                <a:spcPts val="1400"/>
              </a:spcBef>
              <a:buSzPct val="100000"/>
              <a:buChar char="•"/>
              <a:defRPr sz="2400">
                <a:solidFill>
                  <a:schemeClr val="accent3">
                    <a:lumOff val="44000"/>
                  </a:schemeClr>
                </a:solidFill>
              </a:defRPr>
            </a:pPr>
            <a:r>
              <a:t> </a:t>
            </a:r>
            <a:r>
              <a:rPr i="1"/>
              <a:t>Amateur radio can provide a critical backup capability!</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ext Box 4"/>
          <p:cNvSpPr txBox="1"/>
          <p:nvPr/>
        </p:nvSpPr>
        <p:spPr>
          <a:xfrm>
            <a:off x="1264919" y="171449"/>
            <a:ext cx="7680962"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600"/>
              </a:spcBef>
              <a:defRPr b="1" i="1" sz="2800" u="sng">
                <a:solidFill>
                  <a:schemeClr val="accent3">
                    <a:lumOff val="44000"/>
                  </a:schemeClr>
                </a:solidFill>
              </a:defRPr>
            </a:lvl1pPr>
          </a:lstStyle>
          <a:p>
            <a:pPr/>
            <a:r>
              <a:t>What does Amateur Radio bring?</a:t>
            </a:r>
          </a:p>
        </p:txBody>
      </p:sp>
      <p:sp>
        <p:nvSpPr>
          <p:cNvPr id="237" name="Text Box 6"/>
          <p:cNvSpPr txBox="1"/>
          <p:nvPr/>
        </p:nvSpPr>
        <p:spPr>
          <a:xfrm>
            <a:off x="655319" y="1447800"/>
            <a:ext cx="3870962" cy="3993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sz="2400">
                <a:solidFill>
                  <a:schemeClr val="accent3">
                    <a:lumOff val="44000"/>
                  </a:schemeClr>
                </a:solidFill>
              </a:defRPr>
            </a:pPr>
            <a:r>
              <a:t>Amateur radio can provide communications locally, regionally, nationally and even worldwide depending on the type equipment and antennas deployed.  This capability </a:t>
            </a:r>
            <a:r>
              <a:rPr i="1"/>
              <a:t>utilizes no fixed telecom infrastructure, </a:t>
            </a:r>
            <a:r>
              <a:t>making</a:t>
            </a:r>
            <a:r>
              <a:rPr i="1"/>
              <a:t> </a:t>
            </a:r>
            <a:r>
              <a:t>amateur radio virtually immune to natural disasters.</a:t>
            </a:r>
          </a:p>
        </p:txBody>
      </p:sp>
      <p:pic>
        <p:nvPicPr>
          <p:cNvPr id="238" name="Picture 7" descr="Picture 7"/>
          <p:cNvPicPr>
            <a:picLocks noChangeAspect="1"/>
          </p:cNvPicPr>
          <p:nvPr/>
        </p:nvPicPr>
        <p:blipFill>
          <a:blip r:embed="rId2">
            <a:extLst/>
          </a:blip>
          <a:stretch>
            <a:fillRect/>
          </a:stretch>
        </p:blipFill>
        <p:spPr>
          <a:xfrm>
            <a:off x="4800600" y="2057400"/>
            <a:ext cx="3733800" cy="2801939"/>
          </a:xfrm>
          <a:prstGeom prst="rect">
            <a:avLst/>
          </a:prstGeom>
          <a:ln w="12700">
            <a:miter lim="400000"/>
          </a:ln>
        </p:spPr>
      </p:pic>
      <p:pic>
        <p:nvPicPr>
          <p:cNvPr id="239" name="Picture 8" descr="Picture 8"/>
          <p:cNvPicPr>
            <a:picLocks noChangeAspect="1"/>
          </p:cNvPicPr>
          <p:nvPr/>
        </p:nvPicPr>
        <p:blipFill>
          <a:blip r:embed="rId3">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ext Box 4"/>
          <p:cNvSpPr txBox="1"/>
          <p:nvPr/>
        </p:nvSpPr>
        <p:spPr>
          <a:xfrm>
            <a:off x="1264919" y="17145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i="1" sz="3200" u="sng">
                <a:solidFill>
                  <a:schemeClr val="accent3">
                    <a:lumOff val="44000"/>
                  </a:schemeClr>
                </a:solidFill>
              </a:defRPr>
            </a:lvl1pPr>
          </a:lstStyle>
          <a:p>
            <a:pPr/>
            <a:r>
              <a:t>What does Amateur Radio bring?</a:t>
            </a:r>
          </a:p>
        </p:txBody>
      </p:sp>
      <p:sp>
        <p:nvSpPr>
          <p:cNvPr id="242" name="Text Box 6"/>
          <p:cNvSpPr txBox="1"/>
          <p:nvPr/>
        </p:nvSpPr>
        <p:spPr>
          <a:xfrm>
            <a:off x="883919" y="1676399"/>
            <a:ext cx="6690362" cy="36476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Amateur equipment and operators are widely distributed throughout the country and provide their own equipment. </a:t>
            </a:r>
          </a:p>
          <a:p>
            <a:pPr>
              <a:spcBef>
                <a:spcPts val="1400"/>
              </a:spcBef>
              <a:buSzPct val="100000"/>
              <a:buChar char="•"/>
              <a:defRPr sz="2400">
                <a:solidFill>
                  <a:schemeClr val="accent3">
                    <a:lumOff val="44000"/>
                  </a:schemeClr>
                </a:solidFill>
              </a:defRPr>
            </a:pPr>
            <a:r>
              <a:t> Certified emergency communications operators maintain “go kits” with equipment, food, water and other supplies. This means amateur radio can be deployed quickly to disaster zones. </a:t>
            </a:r>
          </a:p>
          <a:p>
            <a:pPr>
              <a:spcBef>
                <a:spcPts val="1400"/>
              </a:spcBef>
              <a:buSzPct val="100000"/>
              <a:buChar char="•"/>
              <a:defRPr sz="2400">
                <a:solidFill>
                  <a:schemeClr val="accent3">
                    <a:lumOff val="44000"/>
                  </a:schemeClr>
                </a:solidFill>
              </a:defRPr>
            </a:pPr>
            <a:r>
              <a:t> Thousands of radio amateurs are available to assist when local resources are exhausted.</a:t>
            </a:r>
          </a:p>
        </p:txBody>
      </p:sp>
      <p:pic>
        <p:nvPicPr>
          <p:cNvPr id="243"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ext Box 4"/>
          <p:cNvSpPr txBox="1"/>
          <p:nvPr/>
        </p:nvSpPr>
        <p:spPr>
          <a:xfrm>
            <a:off x="998219" y="407512"/>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sz="3200">
                <a:solidFill>
                  <a:schemeClr val="accent3">
                    <a:lumOff val="44000"/>
                  </a:schemeClr>
                </a:solidFill>
              </a:defRPr>
            </a:lvl1pPr>
          </a:lstStyle>
          <a:p>
            <a:pPr/>
            <a:r>
              <a:t>ARRL Overview</a:t>
            </a:r>
          </a:p>
        </p:txBody>
      </p:sp>
      <p:sp>
        <p:nvSpPr>
          <p:cNvPr id="110" name="Text Box 6"/>
          <p:cNvSpPr txBox="1"/>
          <p:nvPr/>
        </p:nvSpPr>
        <p:spPr>
          <a:xfrm>
            <a:off x="502919" y="1447799"/>
            <a:ext cx="4861562" cy="5263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The “American Radio Relay League” was founded in 1914.</a:t>
            </a:r>
          </a:p>
          <a:p>
            <a:pPr>
              <a:spcBef>
                <a:spcPts val="1400"/>
              </a:spcBef>
              <a:buSzPct val="100000"/>
              <a:buChar char="•"/>
              <a:defRPr sz="2400">
                <a:solidFill>
                  <a:schemeClr val="accent3">
                    <a:lumOff val="44000"/>
                  </a:schemeClr>
                </a:solidFill>
              </a:defRPr>
            </a:pPr>
            <a:r>
              <a:t>ARRL is the nation’s largest amateur radio organization, with 160,000 members and headquarters in Newington, CT.</a:t>
            </a:r>
          </a:p>
          <a:p>
            <a:pPr>
              <a:spcBef>
                <a:spcPts val="1400"/>
              </a:spcBef>
              <a:buSzPct val="100000"/>
              <a:buFont typeface="Arial"/>
              <a:buChar char="•"/>
              <a:defRPr sz="2400">
                <a:solidFill>
                  <a:schemeClr val="accent3">
                    <a:lumOff val="44000"/>
                  </a:schemeClr>
                </a:solidFill>
              </a:defRPr>
            </a:pPr>
            <a:r>
              <a:t> About 1,500 ARRL members in Nebraska.</a:t>
            </a:r>
          </a:p>
          <a:p>
            <a:pPr>
              <a:spcBef>
                <a:spcPts val="1000"/>
              </a:spcBef>
              <a:defRPr sz="2400"/>
            </a:pPr>
          </a:p>
          <a:p>
            <a:pPr>
              <a:spcBef>
                <a:spcPts val="1000"/>
              </a:spcBef>
              <a:buSzPct val="100000"/>
              <a:buChar char="•"/>
              <a:defRPr sz="2400"/>
            </a:pPr>
          </a:p>
          <a:p>
            <a:pPr>
              <a:spcBef>
                <a:spcPts val="1000"/>
              </a:spcBef>
              <a:buSzPct val="100000"/>
              <a:buChar char="•"/>
              <a:defRPr sz="2400"/>
            </a:pPr>
          </a:p>
        </p:txBody>
      </p:sp>
      <p:pic>
        <p:nvPicPr>
          <p:cNvPr id="111" name="Picture 7" descr="Picture 7"/>
          <p:cNvPicPr>
            <a:picLocks noChangeAspect="1"/>
          </p:cNvPicPr>
          <p:nvPr/>
        </p:nvPicPr>
        <p:blipFill>
          <a:blip r:embed="rId2">
            <a:extLst/>
          </a:blip>
          <a:stretch>
            <a:fillRect/>
          </a:stretch>
        </p:blipFill>
        <p:spPr>
          <a:xfrm>
            <a:off x="5257800" y="1981200"/>
            <a:ext cx="3533775" cy="3009900"/>
          </a:xfrm>
          <a:prstGeom prst="rect">
            <a:avLst/>
          </a:prstGeom>
          <a:ln w="12700">
            <a:miter lim="400000"/>
          </a:ln>
        </p:spPr>
      </p:pic>
      <p:pic>
        <p:nvPicPr>
          <p:cNvPr id="112" name="Picture 14" descr="Picture 14"/>
          <p:cNvPicPr>
            <a:picLocks noChangeAspect="1"/>
          </p:cNvPicPr>
          <p:nvPr/>
        </p:nvPicPr>
        <p:blipFill>
          <a:blip r:embed="rId3">
            <a:extLst/>
          </a:blip>
          <a:stretch>
            <a:fillRect/>
          </a:stretch>
        </p:blipFill>
        <p:spPr>
          <a:xfrm>
            <a:off x="8169874" y="6036274"/>
            <a:ext cx="650276" cy="650276"/>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ext Box 4"/>
          <p:cNvSpPr txBox="1"/>
          <p:nvPr/>
        </p:nvSpPr>
        <p:spPr>
          <a:xfrm>
            <a:off x="655319" y="45720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Capability</a:t>
            </a:r>
          </a:p>
        </p:txBody>
      </p:sp>
      <p:sp>
        <p:nvSpPr>
          <p:cNvPr id="246" name="Text Box 6"/>
          <p:cNvSpPr txBox="1"/>
          <p:nvPr/>
        </p:nvSpPr>
        <p:spPr>
          <a:xfrm>
            <a:off x="960119" y="1371600"/>
            <a:ext cx="6690362" cy="40133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Voice communications using FM and Single Sideband (SSB). </a:t>
            </a:r>
          </a:p>
          <a:p>
            <a:pPr>
              <a:spcBef>
                <a:spcPts val="1400"/>
              </a:spcBef>
              <a:buSzPct val="100000"/>
              <a:buChar char="•"/>
              <a:defRPr sz="2400">
                <a:solidFill>
                  <a:schemeClr val="accent3">
                    <a:lumOff val="44000"/>
                  </a:schemeClr>
                </a:solidFill>
              </a:defRPr>
            </a:pPr>
            <a:r>
              <a:t> Digital communications using Morse code as well as a nationwide amateur radio “packet” network, with interfaces to Internet email. </a:t>
            </a:r>
          </a:p>
          <a:p>
            <a:pPr>
              <a:spcBef>
                <a:spcPts val="1400"/>
              </a:spcBef>
              <a:buSzPct val="100000"/>
              <a:buChar char="•"/>
              <a:defRPr sz="2400">
                <a:solidFill>
                  <a:schemeClr val="accent3">
                    <a:lumOff val="44000"/>
                  </a:schemeClr>
                </a:solidFill>
              </a:defRPr>
            </a:pPr>
            <a:r>
              <a:t> Vehicle tracking using GPS and digital radios.</a:t>
            </a:r>
          </a:p>
          <a:p>
            <a:pPr>
              <a:spcBef>
                <a:spcPts val="1400"/>
              </a:spcBef>
              <a:buSzPct val="100000"/>
              <a:buChar char="•"/>
              <a:defRPr sz="2400">
                <a:solidFill>
                  <a:schemeClr val="accent3">
                    <a:lumOff val="44000"/>
                  </a:schemeClr>
                </a:solidFill>
              </a:defRPr>
            </a:pPr>
            <a:r>
              <a:t> Amateur television.</a:t>
            </a:r>
          </a:p>
          <a:p>
            <a:pPr>
              <a:spcBef>
                <a:spcPts val="1400"/>
              </a:spcBef>
              <a:buSzPct val="100000"/>
              <a:buChar char="•"/>
              <a:defRPr sz="2400">
                <a:solidFill>
                  <a:schemeClr val="accent3">
                    <a:lumOff val="44000"/>
                  </a:schemeClr>
                </a:solidFill>
              </a:defRPr>
            </a:pPr>
            <a:r>
              <a:t> Well established, nationwide network for relaying messages</a:t>
            </a:r>
            <a:r>
              <a:rPr>
                <a:solidFill>
                  <a:srgbClr val="000000"/>
                </a:solidFill>
              </a:rPr>
              <a:t>.</a:t>
            </a:r>
          </a:p>
        </p:txBody>
      </p:sp>
      <p:pic>
        <p:nvPicPr>
          <p:cNvPr id="247"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ext Box 4"/>
          <p:cNvSpPr txBox="1"/>
          <p:nvPr/>
        </p:nvSpPr>
        <p:spPr>
          <a:xfrm>
            <a:off x="1188719" y="30480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Limitations</a:t>
            </a:r>
          </a:p>
        </p:txBody>
      </p:sp>
      <p:sp>
        <p:nvSpPr>
          <p:cNvPr id="250" name="Text Box 6"/>
          <p:cNvSpPr txBox="1"/>
          <p:nvPr/>
        </p:nvSpPr>
        <p:spPr>
          <a:xfrm>
            <a:off x="960119" y="1676399"/>
            <a:ext cx="6690362" cy="33021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Licensed operator is required at all times. </a:t>
            </a:r>
          </a:p>
          <a:p>
            <a:pPr>
              <a:spcBef>
                <a:spcPts val="1400"/>
              </a:spcBef>
              <a:buSzPct val="100000"/>
              <a:buChar char="•"/>
              <a:defRPr sz="2400">
                <a:solidFill>
                  <a:schemeClr val="accent3">
                    <a:lumOff val="44000"/>
                  </a:schemeClr>
                </a:solidFill>
              </a:defRPr>
            </a:pPr>
            <a:r>
              <a:t> Messages are not private.</a:t>
            </a:r>
          </a:p>
          <a:p>
            <a:pPr>
              <a:spcBef>
                <a:spcPts val="1400"/>
              </a:spcBef>
              <a:buSzPct val="100000"/>
              <a:buChar char="•"/>
              <a:defRPr sz="2400">
                <a:solidFill>
                  <a:schemeClr val="accent3">
                    <a:lumOff val="44000"/>
                  </a:schemeClr>
                </a:solidFill>
              </a:defRPr>
            </a:pPr>
            <a:r>
              <a:t> Long haul networks best suited for short, written messages (25 words or less).</a:t>
            </a:r>
          </a:p>
          <a:p>
            <a:pPr>
              <a:spcBef>
                <a:spcPts val="1400"/>
              </a:spcBef>
              <a:buSzPct val="100000"/>
              <a:buChar char="•"/>
              <a:defRPr sz="2400">
                <a:solidFill>
                  <a:schemeClr val="accent3">
                    <a:lumOff val="44000"/>
                  </a:schemeClr>
                </a:solidFill>
              </a:defRPr>
            </a:pPr>
            <a:r>
              <a:t> Limited bandwidth when compared to modern Internet connections.  </a:t>
            </a:r>
          </a:p>
          <a:p>
            <a:pPr>
              <a:spcBef>
                <a:spcPts val="1400"/>
              </a:spcBef>
              <a:buSzPct val="100000"/>
              <a:buChar char="•"/>
              <a:defRPr sz="2400">
                <a:solidFill>
                  <a:schemeClr val="accent3">
                    <a:lumOff val="44000"/>
                  </a:schemeClr>
                </a:solidFill>
              </a:defRPr>
            </a:pPr>
            <a:r>
              <a:t> Inherent challenges of an all-volunteer service. </a:t>
            </a:r>
          </a:p>
        </p:txBody>
      </p:sp>
      <p:pic>
        <p:nvPicPr>
          <p:cNvPr id="251"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Rectangle 3"/>
          <p:cNvSpPr txBox="1"/>
          <p:nvPr/>
        </p:nvSpPr>
        <p:spPr>
          <a:xfrm>
            <a:off x="3127545" y="152399"/>
            <a:ext cx="5793344" cy="5480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spcBef>
                <a:spcPts val="1900"/>
              </a:spcBef>
              <a:defRPr b="1" i="1" sz="3200" u="sng">
                <a:solidFill>
                  <a:schemeClr val="accent3">
                    <a:lumOff val="44000"/>
                  </a:schemeClr>
                </a:solidFill>
              </a:defRPr>
            </a:lvl1pPr>
          </a:lstStyle>
          <a:p>
            <a:pPr/>
            <a:r>
              <a:t>What do organizations think?</a:t>
            </a:r>
          </a:p>
        </p:txBody>
      </p:sp>
      <p:sp>
        <p:nvSpPr>
          <p:cNvPr id="254" name="TextBox 4"/>
          <p:cNvSpPr txBox="1"/>
          <p:nvPr/>
        </p:nvSpPr>
        <p:spPr>
          <a:xfrm>
            <a:off x="344722" y="1066799"/>
            <a:ext cx="8588349" cy="54179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chemeClr val="accent3">
                    <a:lumOff val="44000"/>
                  </a:schemeClr>
                </a:solidFill>
              </a:defRPr>
            </a:pPr>
            <a:r>
              <a:t>Volunteer ham radio operators are coming to the aid of relief agencies and</a:t>
            </a:r>
          </a:p>
          <a:p>
            <a:pPr>
              <a:defRPr>
                <a:solidFill>
                  <a:schemeClr val="accent3">
                    <a:lumOff val="44000"/>
                  </a:schemeClr>
                </a:solidFill>
              </a:defRPr>
            </a:pPr>
            <a:r>
              <a:t> emergency officials to help with badly needed communications in areas of </a:t>
            </a:r>
          </a:p>
          <a:p>
            <a:pPr>
              <a:defRPr>
                <a:solidFill>
                  <a:schemeClr val="accent3">
                    <a:lumOff val="44000"/>
                  </a:schemeClr>
                </a:solidFill>
              </a:defRPr>
            </a:pPr>
            <a:r>
              <a:t>Louisiana, Alabama and Mississippi ravaged early last week by Hurricane Katrina.</a:t>
            </a:r>
          </a:p>
          <a:p>
            <a:pPr>
              <a:defRPr>
                <a:solidFill>
                  <a:schemeClr val="accent3">
                    <a:lumOff val="44000"/>
                  </a:schemeClr>
                </a:solidFill>
              </a:defRPr>
            </a:pPr>
            <a:r>
              <a:t>(Computerworld)</a:t>
            </a:r>
          </a:p>
          <a:p>
            <a:pPr>
              <a:defRPr>
                <a:solidFill>
                  <a:schemeClr val="accent3">
                    <a:lumOff val="44000"/>
                  </a:schemeClr>
                </a:solidFill>
              </a:defRPr>
            </a:pPr>
          </a:p>
          <a:p>
            <a:pPr>
              <a:defRPr>
                <a:solidFill>
                  <a:schemeClr val="accent3">
                    <a:lumOff val="44000"/>
                  </a:schemeClr>
                </a:solidFill>
              </a:defRPr>
            </a:pPr>
            <a:r>
              <a:t>Puerto Rico is just one example where amateur radio stepped in and helped with</a:t>
            </a:r>
          </a:p>
          <a:p>
            <a:pPr>
              <a:defRPr>
                <a:solidFill>
                  <a:schemeClr val="accent3">
                    <a:lumOff val="44000"/>
                  </a:schemeClr>
                </a:solidFill>
              </a:defRPr>
            </a:pPr>
            <a:r>
              <a:t>disaster recovery. You’ll find dedicated volunteers providing support in emergencies.</a:t>
            </a:r>
          </a:p>
          <a:p>
            <a:pPr>
              <a:defRPr>
                <a:solidFill>
                  <a:schemeClr val="accent3">
                    <a:lumOff val="44000"/>
                  </a:schemeClr>
                </a:solidFill>
              </a:defRPr>
            </a:pPr>
            <a:r>
              <a:t>(PREMA) </a:t>
            </a:r>
          </a:p>
          <a:p>
            <a:pPr>
              <a:defRPr>
                <a:solidFill>
                  <a:schemeClr val="accent3">
                    <a:lumOff val="44000"/>
                  </a:schemeClr>
                </a:solidFill>
              </a:defRPr>
            </a:pPr>
          </a:p>
          <a:p>
            <a:pPr>
              <a:defRPr>
                <a:solidFill>
                  <a:schemeClr val="accent3">
                    <a:lumOff val="44000"/>
                  </a:schemeClr>
                </a:solidFill>
              </a:defRPr>
            </a:pPr>
            <a:r>
              <a:t>Robb Mayberry is with the Office of Emergency Services in California. He says that</a:t>
            </a:r>
          </a:p>
          <a:p>
            <a:pPr>
              <a:defRPr>
                <a:solidFill>
                  <a:schemeClr val="accent3">
                    <a:lumOff val="44000"/>
                  </a:schemeClr>
                </a:solidFill>
              </a:defRPr>
            </a:pPr>
            <a:r>
              <a:t> California works with amateur radio groups frequently, most recently during the </a:t>
            </a:r>
          </a:p>
          <a:p>
            <a:pPr>
              <a:defRPr>
                <a:solidFill>
                  <a:schemeClr val="accent3">
                    <a:lumOff val="44000"/>
                  </a:schemeClr>
                </a:solidFill>
              </a:defRPr>
            </a:pPr>
            <a:r>
              <a:t>Ridgecrest earthquake in July.</a:t>
            </a:r>
          </a:p>
          <a:p>
            <a:pPr>
              <a:defRPr>
                <a:solidFill>
                  <a:schemeClr val="accent3">
                    <a:lumOff val="44000"/>
                  </a:schemeClr>
                </a:solidFill>
              </a:defRPr>
            </a:pPr>
          </a:p>
          <a:p>
            <a:pPr>
              <a:defRPr>
                <a:solidFill>
                  <a:schemeClr val="accent3">
                    <a:lumOff val="44000"/>
                  </a:schemeClr>
                </a:solidFill>
              </a:defRPr>
            </a:pPr>
            <a:r>
              <a:t>Tom Smith, Emergency Management Director for Dodge County, said "The Pioneer </a:t>
            </a:r>
          </a:p>
          <a:p>
            <a:pPr>
              <a:defRPr>
                <a:solidFill>
                  <a:schemeClr val="accent3">
                    <a:lumOff val="44000"/>
                  </a:schemeClr>
                </a:solidFill>
              </a:defRPr>
            </a:pPr>
            <a:r>
              <a:t>Amateur Radio Club of Fremont and the Dodge County ARES Team will be the first </a:t>
            </a:r>
          </a:p>
          <a:p>
            <a:pPr>
              <a:defRPr>
                <a:solidFill>
                  <a:schemeClr val="accent3">
                    <a:lumOff val="44000"/>
                  </a:schemeClr>
                </a:solidFill>
              </a:defRPr>
            </a:pPr>
            <a:r>
              <a:t>to be called out in the event of these types of emergencies going forward.“</a:t>
            </a:r>
          </a:p>
          <a:p>
            <a:pPr>
              <a:defRPr>
                <a:solidFill>
                  <a:schemeClr val="accent3">
                    <a:lumOff val="44000"/>
                  </a:schemeClr>
                </a:solidFill>
              </a:defRPr>
            </a:pPr>
          </a:p>
          <a:p>
            <a:pPr>
              <a:defRPr>
                <a:solidFill>
                  <a:schemeClr val="accent3">
                    <a:lumOff val="44000"/>
                  </a:schemeClr>
                </a:solidFill>
              </a:defRPr>
            </a:pPr>
            <a:r>
              <a:t>The 15 volunteers on the Arrowhead Skywarn Response Team work in shifts at the </a:t>
            </a:r>
          </a:p>
          <a:p>
            <a:pPr>
              <a:defRPr b="1">
                <a:solidFill>
                  <a:schemeClr val="accent3">
                    <a:lumOff val="44000"/>
                  </a:schemeClr>
                </a:solidFill>
              </a:defRPr>
            </a:pPr>
            <a:r>
              <a:t>NWS</a:t>
            </a:r>
            <a:r>
              <a:rPr b="0"/>
              <a:t> Duluth office during storms to receive on-the-ground weather observations</a:t>
            </a:r>
            <a:endParaRPr b="0"/>
          </a:p>
          <a:p>
            <a:pPr>
              <a:defRPr>
                <a:solidFill>
                  <a:schemeClr val="accent3">
                    <a:lumOff val="44000"/>
                  </a:schemeClr>
                </a:solidFill>
              </a:defRPr>
            </a:pPr>
            <a:r>
              <a:t> from amateur radio operators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ext Box 4"/>
          <p:cNvSpPr txBox="1"/>
          <p:nvPr/>
        </p:nvSpPr>
        <p:spPr>
          <a:xfrm>
            <a:off x="1188719" y="40965"/>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Track Record</a:t>
            </a:r>
          </a:p>
        </p:txBody>
      </p:sp>
      <p:sp>
        <p:nvSpPr>
          <p:cNvPr id="257" name="Text Box 6"/>
          <p:cNvSpPr txBox="1"/>
          <p:nvPr/>
        </p:nvSpPr>
        <p:spPr>
          <a:xfrm>
            <a:off x="274319" y="1295400"/>
            <a:ext cx="8595362" cy="40024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For almost 100 years radio amateurs have been building a proud tradition of public service. </a:t>
            </a:r>
          </a:p>
          <a:p>
            <a:pPr>
              <a:spcBef>
                <a:spcPts val="1400"/>
              </a:spcBef>
              <a:buSzPct val="100000"/>
              <a:buChar char="•"/>
              <a:defRPr sz="2400">
                <a:solidFill>
                  <a:schemeClr val="accent3">
                    <a:lumOff val="44000"/>
                  </a:schemeClr>
                </a:solidFill>
              </a:defRPr>
            </a:pPr>
            <a:r>
              <a:t> ARES groups are activated to help in real emergencies somewhere in the US almost every week.</a:t>
            </a:r>
          </a:p>
          <a:p>
            <a:pPr>
              <a:spcBef>
                <a:spcPts val="1400"/>
              </a:spcBef>
              <a:buSzPct val="100000"/>
              <a:buChar char="•"/>
              <a:defRPr sz="2400">
                <a:solidFill>
                  <a:schemeClr val="accent3">
                    <a:lumOff val="44000"/>
                  </a:schemeClr>
                </a:solidFill>
              </a:defRPr>
            </a:pPr>
            <a:r>
              <a:t> Both the White House and Congressional reports on Hurricane Katrina praised the role of more than 1,000 amateur radio operators who provided emergency communications during the disaster.</a:t>
            </a:r>
          </a:p>
          <a:p>
            <a:pPr>
              <a:spcBef>
                <a:spcPts val="1900"/>
              </a:spcBef>
              <a:defRPr i="1" sz="3200">
                <a:solidFill>
                  <a:schemeClr val="accent3">
                    <a:lumOff val="44000"/>
                  </a:schemeClr>
                </a:solidFill>
              </a:defRPr>
            </a:pPr>
            <a:r>
              <a:t>When all else fails…. amateur radio still works!</a:t>
            </a:r>
          </a:p>
        </p:txBody>
      </p:sp>
      <p:pic>
        <p:nvPicPr>
          <p:cNvPr id="258" name="Picture 7" descr="Picture 7"/>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ext Box 4"/>
          <p:cNvSpPr txBox="1"/>
          <p:nvPr/>
        </p:nvSpPr>
        <p:spPr>
          <a:xfrm>
            <a:off x="1188719" y="171450"/>
            <a:ext cx="76809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b="1" i="1" sz="3200" u="sng">
                <a:solidFill>
                  <a:schemeClr val="accent3">
                    <a:lumOff val="44000"/>
                  </a:schemeClr>
                </a:solidFill>
              </a:defRPr>
            </a:lvl1pPr>
          </a:lstStyle>
          <a:p>
            <a:pPr/>
            <a:r>
              <a:t>Contacts</a:t>
            </a:r>
          </a:p>
        </p:txBody>
      </p:sp>
      <p:sp>
        <p:nvSpPr>
          <p:cNvPr id="261" name="Text Box 6"/>
          <p:cNvSpPr txBox="1"/>
          <p:nvPr/>
        </p:nvSpPr>
        <p:spPr>
          <a:xfrm>
            <a:off x="581641" y="750888"/>
            <a:ext cx="7833361" cy="5647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50000"/>
              </a:lnSpc>
              <a:spcBef>
                <a:spcPts val="1400"/>
              </a:spcBef>
              <a:defRPr sz="2400"/>
            </a:pPr>
            <a:r>
              <a:t>     </a:t>
            </a:r>
            <a:r>
              <a:rPr>
                <a:solidFill>
                  <a:schemeClr val="accent3">
                    <a:lumOff val="44000"/>
                  </a:schemeClr>
                </a:solidFill>
              </a:rPr>
              <a:t>— Section Manager:</a:t>
            </a:r>
            <a:endParaRPr>
              <a:solidFill>
                <a:schemeClr val="accent3">
                  <a:lumOff val="44000"/>
                </a:schemeClr>
              </a:solidFill>
            </a:endParaRPr>
          </a:p>
          <a:p>
            <a:pPr lvl="1">
              <a:lnSpc>
                <a:spcPct val="50000"/>
              </a:lnSpc>
              <a:spcBef>
                <a:spcPts val="1400"/>
              </a:spcBef>
              <a:defRPr sz="2400">
                <a:solidFill>
                  <a:schemeClr val="accent3">
                    <a:lumOff val="44000"/>
                  </a:schemeClr>
                </a:solidFill>
              </a:defRPr>
            </a:pPr>
            <a:r>
              <a:t>    Matt Anderson, KAØBOJ   </a:t>
            </a:r>
            <a:r>
              <a:rPr u="sng">
                <a:solidFill>
                  <a:srgbClr val="009999"/>
                </a:solidFill>
                <a:uFill>
                  <a:solidFill>
                    <a:srgbClr val="009999"/>
                  </a:solidFill>
                </a:uFill>
                <a:hlinkClick r:id="rId2" invalidUrl="" action="" tgtFrame="" tooltip="" history="1" highlightClick="0" endSnd="0"/>
              </a:rPr>
              <a:t>kaØboj@arrl.net</a:t>
            </a:r>
          </a:p>
          <a:p>
            <a:pPr lvl="1">
              <a:lnSpc>
                <a:spcPct val="50000"/>
              </a:lnSpc>
              <a:spcBef>
                <a:spcPts val="1000"/>
              </a:spcBef>
              <a:defRPr sz="2400">
                <a:solidFill>
                  <a:schemeClr val="accent3">
                    <a:lumOff val="44000"/>
                  </a:schemeClr>
                </a:solidFill>
              </a:defRPr>
            </a:pPr>
          </a:p>
          <a:p>
            <a:pPr lvl="1">
              <a:lnSpc>
                <a:spcPct val="50000"/>
              </a:lnSpc>
              <a:spcBef>
                <a:spcPts val="1400"/>
              </a:spcBef>
              <a:defRPr sz="2400">
                <a:solidFill>
                  <a:schemeClr val="accent3">
                    <a:lumOff val="44000"/>
                  </a:schemeClr>
                </a:solidFill>
              </a:defRPr>
            </a:pPr>
            <a:r>
              <a:t>— Section Public Information Officer:</a:t>
            </a:r>
          </a:p>
          <a:p>
            <a:pPr lvl="1">
              <a:lnSpc>
                <a:spcPct val="50000"/>
              </a:lnSpc>
              <a:spcBef>
                <a:spcPts val="1400"/>
              </a:spcBef>
              <a:defRPr sz="2400">
                <a:solidFill>
                  <a:schemeClr val="accent3">
                    <a:lumOff val="44000"/>
                  </a:schemeClr>
                </a:solidFill>
              </a:defRPr>
            </a:pPr>
            <a:r>
              <a:t>     Justin Williamson, WJØTX  </a:t>
            </a:r>
            <a:r>
              <a:rPr u="sng">
                <a:solidFill>
                  <a:srgbClr val="009999"/>
                </a:solidFill>
                <a:uFill>
                  <a:solidFill>
                    <a:srgbClr val="009999"/>
                  </a:solidFill>
                </a:uFill>
                <a:hlinkClick r:id="rId3" invalidUrl="" action="" tgtFrame="" tooltip="" history="1" highlightClick="0" endSnd="0"/>
              </a:rPr>
              <a:t>wjØtx@arrl.net</a:t>
            </a:r>
          </a:p>
          <a:p>
            <a:pPr lvl="1">
              <a:lnSpc>
                <a:spcPct val="50000"/>
              </a:lnSpc>
              <a:spcBef>
                <a:spcPts val="1000"/>
              </a:spcBef>
              <a:defRPr sz="2400">
                <a:solidFill>
                  <a:schemeClr val="accent3">
                    <a:lumOff val="44000"/>
                  </a:schemeClr>
                </a:solidFill>
              </a:defRPr>
            </a:pPr>
          </a:p>
          <a:p>
            <a:pPr>
              <a:lnSpc>
                <a:spcPct val="50000"/>
              </a:lnSpc>
              <a:spcBef>
                <a:spcPts val="1400"/>
              </a:spcBef>
              <a:defRPr sz="2400">
                <a:solidFill>
                  <a:schemeClr val="accent3">
                    <a:lumOff val="44000"/>
                  </a:schemeClr>
                </a:solidFill>
              </a:defRPr>
            </a:pPr>
            <a:r>
              <a:t>     — Section Emergency Coordinator: </a:t>
            </a:r>
          </a:p>
          <a:p>
            <a:pPr lvl="1">
              <a:lnSpc>
                <a:spcPct val="50000"/>
              </a:lnSpc>
              <a:spcBef>
                <a:spcPts val="1400"/>
              </a:spcBef>
              <a:defRPr sz="2400">
                <a:solidFill>
                  <a:schemeClr val="accent3">
                    <a:lumOff val="44000"/>
                  </a:schemeClr>
                </a:solidFill>
              </a:defRPr>
            </a:pPr>
            <a:r>
              <a:t>    Ed Holloway, KØRPT     </a:t>
            </a:r>
            <a:r>
              <a:rPr u="sng">
                <a:solidFill>
                  <a:srgbClr val="009999"/>
                </a:solidFill>
                <a:uFill>
                  <a:solidFill>
                    <a:srgbClr val="009999"/>
                  </a:solidFill>
                </a:uFill>
                <a:hlinkClick r:id="rId4" invalidUrl="" action="" tgtFrame="" tooltip="" history="1" highlightClick="0" endSnd="0"/>
              </a:rPr>
              <a:t>kØrpt@arrl.net</a:t>
            </a:r>
          </a:p>
          <a:p>
            <a:pPr lvl="1">
              <a:lnSpc>
                <a:spcPct val="50000"/>
              </a:lnSpc>
              <a:spcBef>
                <a:spcPts val="1000"/>
              </a:spcBef>
              <a:defRPr sz="2400">
                <a:solidFill>
                  <a:schemeClr val="accent3">
                    <a:lumOff val="44000"/>
                  </a:schemeClr>
                </a:solidFill>
              </a:defRPr>
            </a:pPr>
          </a:p>
          <a:p>
            <a:pPr lvl="1">
              <a:lnSpc>
                <a:spcPct val="50000"/>
              </a:lnSpc>
              <a:spcBef>
                <a:spcPts val="1400"/>
              </a:spcBef>
              <a:defRPr sz="2400">
                <a:solidFill>
                  <a:schemeClr val="accent3">
                    <a:lumOff val="44000"/>
                  </a:schemeClr>
                </a:solidFill>
              </a:defRPr>
            </a:pPr>
            <a:r>
              <a:t>— Southeast District Emergency Coordinator:</a:t>
            </a:r>
          </a:p>
          <a:p>
            <a:pPr lvl="1">
              <a:lnSpc>
                <a:spcPct val="50000"/>
              </a:lnSpc>
              <a:spcBef>
                <a:spcPts val="1400"/>
              </a:spcBef>
              <a:defRPr sz="2400">
                <a:solidFill>
                  <a:schemeClr val="accent3">
                    <a:lumOff val="44000"/>
                  </a:schemeClr>
                </a:solidFill>
              </a:defRPr>
            </a:pPr>
            <a:r>
              <a:t>     Jim Nelson, WØJRN    </a:t>
            </a:r>
            <a:r>
              <a:rPr u="sng">
                <a:solidFill>
                  <a:srgbClr val="009999"/>
                </a:solidFill>
                <a:uFill>
                  <a:solidFill>
                    <a:srgbClr val="009999"/>
                  </a:solidFill>
                </a:uFill>
                <a:hlinkClick r:id="rId5" invalidUrl="" action="" tgtFrame="" tooltip="" history="1" highlightClick="0" endSnd="0"/>
              </a:rPr>
              <a:t>wØjrn@arrl.net</a:t>
            </a:r>
          </a:p>
          <a:p>
            <a:pPr lvl="1">
              <a:lnSpc>
                <a:spcPct val="50000"/>
              </a:lnSpc>
              <a:spcBef>
                <a:spcPts val="1000"/>
              </a:spcBef>
              <a:defRPr sz="2400">
                <a:solidFill>
                  <a:schemeClr val="accent3">
                    <a:lumOff val="44000"/>
                  </a:schemeClr>
                </a:solidFill>
              </a:defRPr>
            </a:pPr>
          </a:p>
          <a:p>
            <a:pPr lvl="1">
              <a:lnSpc>
                <a:spcPct val="50000"/>
              </a:lnSpc>
              <a:spcBef>
                <a:spcPts val="1400"/>
              </a:spcBef>
              <a:defRPr sz="2400">
                <a:solidFill>
                  <a:schemeClr val="accent3">
                    <a:lumOff val="44000"/>
                  </a:schemeClr>
                </a:solidFill>
              </a:defRPr>
            </a:pPr>
            <a:r>
              <a:t>— Northeast District Emergency Coordinator:</a:t>
            </a:r>
          </a:p>
          <a:p>
            <a:pPr lvl="1">
              <a:lnSpc>
                <a:spcPct val="50000"/>
              </a:lnSpc>
              <a:spcBef>
                <a:spcPts val="1400"/>
              </a:spcBef>
              <a:defRPr sz="2400">
                <a:solidFill>
                  <a:schemeClr val="accent3">
                    <a:lumOff val="44000"/>
                  </a:schemeClr>
                </a:solidFill>
              </a:defRPr>
            </a:pPr>
            <a:r>
              <a:t>     Mike Gill,  WØMEG  </a:t>
            </a:r>
            <a:r>
              <a:rPr u="sng">
                <a:solidFill>
                  <a:srgbClr val="009999"/>
                </a:solidFill>
                <a:uFill>
                  <a:solidFill>
                    <a:srgbClr val="009999"/>
                  </a:solidFill>
                </a:uFill>
                <a:hlinkClick r:id="rId6" invalidUrl="" action="" tgtFrame="" tooltip="" history="1" highlightClick="0" endSnd="0"/>
              </a:rPr>
              <a:t>wØmeg@arrl.net</a:t>
            </a:r>
          </a:p>
          <a:p>
            <a:pPr lvl="1">
              <a:lnSpc>
                <a:spcPct val="50000"/>
              </a:lnSpc>
              <a:spcBef>
                <a:spcPts val="1000"/>
              </a:spcBef>
              <a:defRPr sz="2400"/>
            </a:pPr>
          </a:p>
        </p:txBody>
      </p:sp>
      <p:pic>
        <p:nvPicPr>
          <p:cNvPr id="262" name="Picture 8" descr="Picture 8"/>
          <p:cNvPicPr>
            <a:picLocks noChangeAspect="1"/>
          </p:cNvPicPr>
          <p:nvPr/>
        </p:nvPicPr>
        <p:blipFill>
          <a:blip r:embed="rId7">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extBox 4"/>
          <p:cNvSpPr txBox="1"/>
          <p:nvPr/>
        </p:nvSpPr>
        <p:spPr>
          <a:xfrm>
            <a:off x="6150346" y="382436"/>
            <a:ext cx="2651761"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i="1" sz="2800" u="sng">
                <a:solidFill>
                  <a:schemeClr val="accent3">
                    <a:lumOff val="44000"/>
                  </a:schemeClr>
                </a:solidFill>
              </a:defRPr>
            </a:lvl1pPr>
          </a:lstStyle>
          <a:p>
            <a:pPr/>
            <a:r>
              <a:t>Social Media​</a:t>
            </a:r>
          </a:p>
        </p:txBody>
      </p:sp>
      <p:sp>
        <p:nvSpPr>
          <p:cNvPr id="265" name="TextBox 1"/>
          <p:cNvSpPr txBox="1"/>
          <p:nvPr/>
        </p:nvSpPr>
        <p:spPr>
          <a:xfrm>
            <a:off x="528024" y="721036"/>
            <a:ext cx="8274082" cy="4351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r>
              <a:t>Nebraska Section  ARRL    https://www.facebook.com/ARRLNebraskaSection</a:t>
            </a:r>
          </a:p>
          <a:p>
            <a:pPr>
              <a:defRPr>
                <a:solidFill>
                  <a:schemeClr val="accent3">
                    <a:lumOff val="44000"/>
                  </a:schemeClr>
                </a:solidFill>
              </a:defRPr>
            </a:pPr>
          </a:p>
          <a:p>
            <a:pPr>
              <a:defRPr>
                <a:solidFill>
                  <a:schemeClr val="accent3">
                    <a:lumOff val="44000"/>
                  </a:schemeClr>
                </a:solidFill>
              </a:defRPr>
            </a:pPr>
            <a:r>
              <a:t>Nebraska Section ARES     NEARES.net</a:t>
            </a:r>
          </a:p>
          <a:p>
            <a:pPr>
              <a:defRPr>
                <a:solidFill>
                  <a:schemeClr val="accent3">
                    <a:lumOff val="44000"/>
                  </a:schemeClr>
                </a:solidFill>
              </a:defRPr>
            </a:pPr>
          </a:p>
          <a:p>
            <a:pPr>
              <a:defRPr>
                <a:solidFill>
                  <a:schemeClr val="accent3">
                    <a:lumOff val="44000"/>
                  </a:schemeClr>
                </a:solidFill>
              </a:defRPr>
            </a:pPr>
            <a:r>
              <a:t>Southeast District ARES     </a:t>
            </a:r>
            <a:r>
              <a:rPr u="sng">
                <a:solidFill>
                  <a:srgbClr val="009999"/>
                </a:solidFill>
                <a:uFill>
                  <a:solidFill>
                    <a:srgbClr val="009999"/>
                  </a:solidFill>
                </a:uFill>
                <a:hlinkClick r:id="rId2" invalidUrl="" action="" tgtFrame="" tooltip="" history="1" highlightClick="0" endSnd="0"/>
              </a:rPr>
              <a:t>https://www.facebook.com/ARESSoutheastNebraska</a:t>
            </a: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p>
          <a:p>
            <a:pPr>
              <a:defRPr>
                <a:solidFill>
                  <a:schemeClr val="accent3">
                    <a:lumOff val="44000"/>
                  </a:schemeClr>
                </a:solidFill>
              </a:defRPr>
            </a:pPr>
            <a:r>
              <a:t>Bellevue ARC                                   </a:t>
            </a:r>
            <a:r>
              <a:rPr u="sng">
                <a:solidFill>
                  <a:srgbClr val="009999"/>
                </a:solidFill>
                <a:uFill>
                  <a:solidFill>
                    <a:srgbClr val="009999"/>
                  </a:solidFill>
                </a:uFill>
                <a:hlinkClick r:id="rId3" invalidUrl="" action="" tgtFrame="" tooltip="" history="1" highlightClick="0" endSnd="0"/>
              </a:rPr>
              <a:t>education@bellevuearc.org</a:t>
            </a:r>
            <a:endParaRPr>
              <a:solidFill>
                <a:srgbClr val="BADDE1"/>
              </a:solidFill>
            </a:endParaRPr>
          </a:p>
          <a:p>
            <a:pPr>
              <a:defRPr>
                <a:solidFill>
                  <a:schemeClr val="accent3">
                    <a:lumOff val="44000"/>
                  </a:schemeClr>
                </a:solidFill>
              </a:defRPr>
            </a:pPr>
          </a:p>
          <a:p>
            <a:pPr>
              <a:defRPr>
                <a:solidFill>
                  <a:schemeClr val="accent3">
                    <a:lumOff val="44000"/>
                  </a:schemeClr>
                </a:solidFill>
              </a:defRPr>
            </a:pPr>
            <a:r>
              <a:t>Lincoln ARC			</a:t>
            </a:r>
            <a:r>
              <a:rPr u="sng">
                <a:solidFill>
                  <a:srgbClr val="9ED3D7"/>
                </a:solidFill>
              </a:rPr>
              <a:t>class@k0kkv.org</a:t>
            </a:r>
            <a:endParaRPr u="sng">
              <a:solidFill>
                <a:srgbClr val="9ED3D7"/>
              </a:solidFill>
            </a:endParaRPr>
          </a:p>
          <a:p>
            <a:pPr/>
          </a:p>
          <a:p>
            <a:pPr>
              <a:defRPr>
                <a:solidFill>
                  <a:schemeClr val="accent3">
                    <a:lumOff val="44000"/>
                  </a:schemeClr>
                </a:solidFill>
              </a:defRPr>
            </a:pPr>
            <a:r>
              <a:t>Aksarben ARC (Omaha)		</a:t>
            </a:r>
            <a:r>
              <a:rPr u="sng">
                <a:solidFill>
                  <a:srgbClr val="009999"/>
                </a:solidFill>
                <a:uFill>
                  <a:solidFill>
                    <a:srgbClr val="009999"/>
                  </a:solidFill>
                </a:uFill>
                <a:hlinkClick r:id="rId4" invalidUrl="" action="" tgtFrame="" tooltip="" history="1" highlightClick="0" endSnd="0"/>
              </a:rPr>
              <a:t>education@aksarbenarc.org</a:t>
            </a:r>
          </a:p>
        </p:txBody>
      </p:sp>
      <p:pic>
        <p:nvPicPr>
          <p:cNvPr id="266" name="Picture 3" descr="Picture 3"/>
          <p:cNvPicPr>
            <a:picLocks noChangeAspect="1"/>
          </p:cNvPicPr>
          <p:nvPr/>
        </p:nvPicPr>
        <p:blipFill>
          <a:blip r:embed="rId5">
            <a:extLst/>
          </a:blip>
          <a:stretch>
            <a:fillRect/>
          </a:stretch>
        </p:blipFill>
        <p:spPr>
          <a:xfrm>
            <a:off x="7986096" y="5707062"/>
            <a:ext cx="1100755" cy="1143001"/>
          </a:xfrm>
          <a:prstGeom prst="rect">
            <a:avLst/>
          </a:prstGeom>
          <a:ln w="12700">
            <a:miter lim="400000"/>
          </a:ln>
        </p:spPr>
      </p:pic>
      <p:sp>
        <p:nvSpPr>
          <p:cNvPr id="267" name="TextBox 5"/>
          <p:cNvSpPr txBox="1"/>
          <p:nvPr/>
        </p:nvSpPr>
        <p:spPr>
          <a:xfrm>
            <a:off x="5554979" y="2894350"/>
            <a:ext cx="3247128"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i="1" sz="2800" u="sng">
                <a:solidFill>
                  <a:schemeClr val="accent3">
                    <a:lumOff val="44000"/>
                  </a:schemeClr>
                </a:solidFill>
              </a:defRPr>
            </a:lvl1pPr>
          </a:lstStyle>
          <a:p>
            <a:pPr/>
            <a:r>
              <a:t>Licensing Classes​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Box 6"/>
          <p:cNvSpPr txBox="1"/>
          <p:nvPr/>
        </p:nvSpPr>
        <p:spPr>
          <a:xfrm>
            <a:off x="426719" y="1447800"/>
            <a:ext cx="4709162" cy="43131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buSzPct val="100000"/>
              <a:buChar char="•"/>
              <a:defRPr sz="2400">
                <a:solidFill>
                  <a:schemeClr val="accent3">
                    <a:lumOff val="44000"/>
                  </a:schemeClr>
                </a:solidFill>
              </a:defRPr>
            </a:pPr>
            <a:r>
              <a:t> The Amateur Radio Emergency Service or “ARES” was established in 1935 as part of the ARRL field organization. </a:t>
            </a:r>
          </a:p>
          <a:p>
            <a:pPr>
              <a:spcBef>
                <a:spcPts val="1400"/>
              </a:spcBef>
              <a:buSzPct val="100000"/>
              <a:buChar char="•"/>
              <a:defRPr sz="2400">
                <a:solidFill>
                  <a:schemeClr val="accent3">
                    <a:lumOff val="44000"/>
                  </a:schemeClr>
                </a:solidFill>
              </a:defRPr>
            </a:pPr>
            <a:r>
              <a:t> ARES consists of licensed amateurs who have voluntarily registered their qualifications and equipment for communications duty in the public service when disaster strikes. </a:t>
            </a:r>
          </a:p>
        </p:txBody>
      </p:sp>
      <p:pic>
        <p:nvPicPr>
          <p:cNvPr id="115" name="Picture 9" descr="Picture 9"/>
          <p:cNvPicPr>
            <a:picLocks noChangeAspect="1"/>
          </p:cNvPicPr>
          <p:nvPr/>
        </p:nvPicPr>
        <p:blipFill>
          <a:blip r:embed="rId2">
            <a:extLst/>
          </a:blip>
          <a:stretch>
            <a:fillRect/>
          </a:stretch>
        </p:blipFill>
        <p:spPr>
          <a:xfrm>
            <a:off x="5029200" y="1981200"/>
            <a:ext cx="3871913" cy="2911475"/>
          </a:xfrm>
          <a:prstGeom prst="rect">
            <a:avLst/>
          </a:prstGeom>
          <a:ln w="12700">
            <a:miter lim="400000"/>
          </a:ln>
        </p:spPr>
      </p:pic>
      <p:sp>
        <p:nvSpPr>
          <p:cNvPr id="116" name="Text Box 9"/>
          <p:cNvSpPr txBox="1"/>
          <p:nvPr/>
        </p:nvSpPr>
        <p:spPr>
          <a:xfrm>
            <a:off x="1215389" y="256719"/>
            <a:ext cx="768096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900"/>
              </a:spcBef>
              <a:defRPr i="1" sz="3200" u="sng">
                <a:solidFill>
                  <a:schemeClr val="accent3">
                    <a:lumOff val="44000"/>
                  </a:schemeClr>
                </a:solidFill>
              </a:defRPr>
            </a:lvl1pPr>
          </a:lstStyle>
          <a:p>
            <a:pPr/>
            <a:r>
              <a:t>Amateur Radio</a:t>
            </a:r>
          </a:p>
        </p:txBody>
      </p:sp>
      <p:pic>
        <p:nvPicPr>
          <p:cNvPr id="117" name="Picture 10" descr="Picture 10"/>
          <p:cNvPicPr>
            <a:picLocks noChangeAspect="1"/>
          </p:cNvPicPr>
          <p:nvPr/>
        </p:nvPicPr>
        <p:blipFill>
          <a:blip r:embed="rId3">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Content Placeholder 2"/>
          <p:cNvSpPr txBox="1"/>
          <p:nvPr>
            <p:ph type="body" idx="1"/>
          </p:nvPr>
        </p:nvSpPr>
        <p:spPr>
          <a:xfrm>
            <a:off x="457200" y="1600200"/>
            <a:ext cx="8229600" cy="4525963"/>
          </a:xfrm>
          <a:prstGeom prst="rect">
            <a:avLst/>
          </a:prstGeom>
        </p:spPr>
        <p:txBody>
          <a:bodyPr/>
          <a:lstStyle>
            <a:lvl1pPr marL="0" indent="0">
              <a:buSzTx/>
              <a:buNone/>
            </a:lvl1pPr>
          </a:lstStyle>
          <a:p>
            <a:pPr/>
            <a:r>
              <a:t>  </a:t>
            </a:r>
          </a:p>
        </p:txBody>
      </p:sp>
      <p:sp>
        <p:nvSpPr>
          <p:cNvPr id="120" name="Rectangle 3"/>
          <p:cNvSpPr txBox="1"/>
          <p:nvPr/>
        </p:nvSpPr>
        <p:spPr>
          <a:xfrm>
            <a:off x="358758" y="1081216"/>
            <a:ext cx="8484278" cy="57460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400"/>
              </a:spcBef>
              <a:defRPr sz="2000">
                <a:solidFill>
                  <a:schemeClr val="accent2"/>
                </a:solidFill>
              </a:defRPr>
            </a:pPr>
            <a:r>
              <a:t>                         </a:t>
            </a:r>
            <a:r>
              <a:rPr>
                <a:solidFill>
                  <a:schemeClr val="accent3">
                    <a:lumOff val="44000"/>
                  </a:schemeClr>
                </a:solidFill>
              </a:rPr>
              <a:t>ARES (Amateur Radio Emergency Service)</a:t>
            </a:r>
            <a:endParaRPr sz="3200"/>
          </a:p>
          <a:p>
            <a:pPr>
              <a:lnSpc>
                <a:spcPct val="90000"/>
              </a:lnSpc>
              <a:spcBef>
                <a:spcPts val="700"/>
              </a:spcBef>
              <a:defRPr sz="2000">
                <a:solidFill>
                  <a:schemeClr val="accent3">
                    <a:lumOff val="44000"/>
                  </a:schemeClr>
                </a:solidFill>
              </a:defRPr>
            </a:pPr>
          </a:p>
          <a:p>
            <a:pPr lvl="1" marL="742950" indent="-285750">
              <a:lnSpc>
                <a:spcPct val="90000"/>
              </a:lnSpc>
              <a:spcBef>
                <a:spcPts val="400"/>
              </a:spcBef>
              <a:buSzPct val="100000"/>
              <a:buChar char="–"/>
              <a:defRPr sz="2000">
                <a:solidFill>
                  <a:schemeClr val="accent3">
                    <a:lumOff val="44000"/>
                  </a:schemeClr>
                </a:solidFill>
              </a:defRPr>
            </a:pPr>
            <a:r>
              <a:t>The emergency communications arm of the ARRL (American Radio Relay League).</a:t>
            </a:r>
          </a:p>
          <a:p>
            <a:pPr lvl="1" marL="742950" indent="-285750">
              <a:lnSpc>
                <a:spcPct val="90000"/>
              </a:lnSpc>
              <a:spcBef>
                <a:spcPts val="400"/>
              </a:spcBef>
              <a:buSzPct val="100000"/>
              <a:buChar char="–"/>
              <a:defRPr sz="2000">
                <a:solidFill>
                  <a:schemeClr val="accent3">
                    <a:lumOff val="44000"/>
                  </a:schemeClr>
                </a:solidFill>
              </a:defRPr>
            </a:pPr>
            <a:r>
              <a:t>Not directly connected with any government entity.</a:t>
            </a:r>
          </a:p>
          <a:p>
            <a:pPr lvl="1" marL="742950" indent="-285750">
              <a:lnSpc>
                <a:spcPct val="90000"/>
              </a:lnSpc>
              <a:spcBef>
                <a:spcPts val="400"/>
              </a:spcBef>
              <a:buSzPct val="100000"/>
              <a:buChar char="–"/>
              <a:defRPr sz="2000">
                <a:solidFill>
                  <a:schemeClr val="accent3">
                    <a:lumOff val="44000"/>
                  </a:schemeClr>
                </a:solidFill>
              </a:defRPr>
            </a:pPr>
            <a:r>
              <a:t>Organized on a section-by-section basis within the ARRL field organization and responds on a local or regional level.</a:t>
            </a:r>
          </a:p>
          <a:p>
            <a:pPr lvl="1" marL="742950" indent="-285750">
              <a:lnSpc>
                <a:spcPct val="90000"/>
              </a:lnSpc>
              <a:spcBef>
                <a:spcPts val="400"/>
              </a:spcBef>
              <a:buSzPct val="100000"/>
              <a:buChar char="–"/>
              <a:defRPr sz="2000">
                <a:solidFill>
                  <a:schemeClr val="accent3">
                    <a:lumOff val="44000"/>
                  </a:schemeClr>
                </a:solidFill>
              </a:defRPr>
            </a:pPr>
            <a:r>
              <a:t>We are the Nebraska Section in the Midwest Division</a:t>
            </a:r>
          </a:p>
          <a:p>
            <a:pPr lvl="1" marL="742950" indent="-285750">
              <a:lnSpc>
                <a:spcPct val="90000"/>
              </a:lnSpc>
              <a:spcBef>
                <a:spcPts val="400"/>
              </a:spcBef>
              <a:buSzPct val="100000"/>
              <a:buChar char="–"/>
              <a:defRPr sz="2000">
                <a:solidFill>
                  <a:schemeClr val="accent3">
                    <a:lumOff val="44000"/>
                  </a:schemeClr>
                </a:solidFill>
              </a:defRPr>
            </a:pPr>
            <a:r>
              <a:t>ARES operators provide their own insurance.</a:t>
            </a:r>
          </a:p>
          <a:p>
            <a:pPr lvl="1" marL="742950" indent="-285750">
              <a:buSzPct val="100000"/>
              <a:buChar char="–"/>
              <a:defRPr sz="2000">
                <a:solidFill>
                  <a:schemeClr val="accent3">
                    <a:lumOff val="44000"/>
                  </a:schemeClr>
                </a:solidFill>
              </a:defRPr>
            </a:pPr>
            <a:r>
              <a:t>You become an ARES amateur radio operator by joining ARRL, but you do not need to be a member of ARRL to participate in ARES.</a:t>
            </a:r>
          </a:p>
          <a:p>
            <a:pPr lvl="1" marL="742950" indent="-285750">
              <a:buSzPct val="100000"/>
              <a:buChar char="–"/>
              <a:defRPr sz="2000">
                <a:solidFill>
                  <a:schemeClr val="accent3">
                    <a:lumOff val="44000"/>
                  </a:schemeClr>
                </a:solidFill>
              </a:defRPr>
            </a:pPr>
            <a:r>
              <a:t>ARES volunteers provide communications for: </a:t>
            </a:r>
          </a:p>
          <a:p>
            <a:pPr>
              <a:defRPr sz="2000">
                <a:solidFill>
                  <a:schemeClr val="accent3">
                    <a:lumOff val="44000"/>
                  </a:schemeClr>
                </a:solidFill>
              </a:defRPr>
            </a:pPr>
            <a:r>
              <a:t>                     Government Agencies </a:t>
            </a:r>
          </a:p>
          <a:p>
            <a:pPr>
              <a:defRPr sz="2000">
                <a:solidFill>
                  <a:schemeClr val="accent3">
                    <a:lumOff val="44000"/>
                  </a:schemeClr>
                </a:solidFill>
              </a:defRPr>
            </a:pPr>
            <a:r>
              <a:t>                     Disaster relief organizations </a:t>
            </a:r>
            <a:endParaRPr sz="3200"/>
          </a:p>
          <a:p>
            <a:pPr>
              <a:defRPr sz="2000">
                <a:solidFill>
                  <a:schemeClr val="accent3">
                    <a:lumOff val="44000"/>
                  </a:schemeClr>
                </a:solidFill>
              </a:defRPr>
            </a:pPr>
            <a:r>
              <a:t>                     Public Service events</a:t>
            </a:r>
          </a:p>
          <a:p>
            <a:pPr>
              <a:defRPr sz="2000">
                <a:solidFill>
                  <a:schemeClr val="accent3">
                    <a:lumOff val="44000"/>
                  </a:schemeClr>
                </a:solidFill>
              </a:defRPr>
            </a:pPr>
            <a:r>
              <a:t>                     Emergencies or disasters </a:t>
            </a:r>
            <a:endParaRPr sz="3200"/>
          </a:p>
          <a:p>
            <a:pPr>
              <a:defRPr sz="2000">
                <a:solidFill>
                  <a:schemeClr val="accent3">
                    <a:lumOff val="44000"/>
                  </a:schemeClr>
                </a:solidFill>
              </a:defRPr>
            </a:pPr>
            <a:r>
              <a:t>                     Training exercises </a:t>
            </a:r>
            <a:endParaRPr sz="3200"/>
          </a:p>
        </p:txBody>
      </p:sp>
      <p:sp>
        <p:nvSpPr>
          <p:cNvPr id="121" name="Rectangle 4"/>
          <p:cNvSpPr txBox="1"/>
          <p:nvPr/>
        </p:nvSpPr>
        <p:spPr>
          <a:xfrm>
            <a:off x="807719" y="203974"/>
            <a:ext cx="8138162" cy="5107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i="1" sz="3000" u="sng">
                <a:solidFill>
                  <a:schemeClr val="accent3">
                    <a:lumOff val="44000"/>
                  </a:schemeClr>
                </a:solidFill>
              </a:defRPr>
            </a:lvl1pPr>
          </a:lstStyle>
          <a:p>
            <a:pPr/>
            <a:r>
              <a:t>What is ARES?</a:t>
            </a:r>
          </a:p>
        </p:txBody>
      </p:sp>
      <p:pic>
        <p:nvPicPr>
          <p:cNvPr id="122" name="Picture 5" descr="Picture 5"/>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5"/>
          <p:cNvSpPr txBox="1"/>
          <p:nvPr/>
        </p:nvSpPr>
        <p:spPr>
          <a:xfrm>
            <a:off x="731519" y="327542"/>
            <a:ext cx="8138162" cy="5107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i="1" sz="3000" u="sng">
                <a:solidFill>
                  <a:schemeClr val="accent3">
                    <a:lumOff val="44000"/>
                  </a:schemeClr>
                </a:solidFill>
              </a:defRPr>
            </a:lvl1pPr>
          </a:lstStyle>
          <a:p>
            <a:pPr/>
            <a:r>
              <a:t>What is RACES?</a:t>
            </a:r>
          </a:p>
        </p:txBody>
      </p:sp>
      <p:sp>
        <p:nvSpPr>
          <p:cNvPr id="125" name="Rectangle 6"/>
          <p:cNvSpPr txBox="1"/>
          <p:nvPr/>
        </p:nvSpPr>
        <p:spPr>
          <a:xfrm>
            <a:off x="322253" y="1283099"/>
            <a:ext cx="8142280" cy="49091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chemeClr val="accent3">
                    <a:lumOff val="44000"/>
                  </a:schemeClr>
                </a:solidFill>
              </a:defRPr>
            </a:pPr>
            <a:r>
              <a:t>— RACES (Radio Amateur Civil Emergency Service)  </a:t>
            </a:r>
          </a:p>
          <a:p>
            <a:pPr>
              <a:defRPr>
                <a:solidFill>
                  <a:schemeClr val="accent3">
                    <a:lumOff val="44000"/>
                  </a:schemeClr>
                </a:solidFill>
              </a:defRPr>
            </a:pPr>
          </a:p>
          <a:p>
            <a:pPr>
              <a:defRPr>
                <a:solidFill>
                  <a:schemeClr val="accent3">
                    <a:lumOff val="44000"/>
                  </a:schemeClr>
                </a:solidFill>
              </a:defRPr>
            </a:pPr>
            <a:r>
              <a:t>— A civilian entity established by the federal government after World War II </a:t>
            </a:r>
          </a:p>
          <a:p>
            <a:pPr>
              <a:defRPr>
                <a:solidFill>
                  <a:schemeClr val="accent3">
                    <a:lumOff val="44000"/>
                  </a:schemeClr>
                </a:solidFill>
              </a:defRPr>
            </a:pPr>
          </a:p>
          <a:p>
            <a:pPr>
              <a:defRPr>
                <a:solidFill>
                  <a:schemeClr val="accent3">
                    <a:lumOff val="44000"/>
                  </a:schemeClr>
                </a:solidFill>
              </a:defRPr>
            </a:pPr>
            <a:r>
              <a:t>— A radio service using amateur radio stations or </a:t>
            </a:r>
            <a:r>
              <a:rPr u="sng"/>
              <a:t>civil defense</a:t>
            </a:r>
            <a:r>
              <a:t> communications during periods of local, regional or national </a:t>
            </a:r>
            <a:r>
              <a:rPr u="sng"/>
              <a:t>civil emergencies</a:t>
            </a:r>
            <a:r>
              <a:t>.</a:t>
            </a:r>
          </a:p>
          <a:p>
            <a:pPr>
              <a:defRPr>
                <a:solidFill>
                  <a:schemeClr val="accent3">
                    <a:lumOff val="44000"/>
                  </a:schemeClr>
                </a:solidFill>
              </a:defRPr>
            </a:pPr>
          </a:p>
          <a:p>
            <a:pPr>
              <a:defRPr>
                <a:solidFill>
                  <a:schemeClr val="accent3">
                    <a:lumOff val="44000"/>
                  </a:schemeClr>
                </a:solidFill>
              </a:defRPr>
            </a:pPr>
            <a:r>
              <a:t>— Now the communications branch of FEMA.  </a:t>
            </a:r>
          </a:p>
          <a:p>
            <a:pPr>
              <a:defRPr>
                <a:solidFill>
                  <a:schemeClr val="accent3">
                    <a:lumOff val="44000"/>
                  </a:schemeClr>
                </a:solidFill>
              </a:defRPr>
            </a:pPr>
          </a:p>
          <a:p>
            <a:pPr>
              <a:defRPr>
                <a:solidFill>
                  <a:schemeClr val="accent3">
                    <a:lumOff val="44000"/>
                  </a:schemeClr>
                </a:solidFill>
              </a:defRPr>
            </a:pPr>
            <a:r>
              <a:t>— When a governmental entity (City, County, State or Federal) requests amateur radio assistance, the response is through RACES. </a:t>
            </a:r>
          </a:p>
          <a:p>
            <a:pPr>
              <a:defRPr>
                <a:solidFill>
                  <a:schemeClr val="accent3">
                    <a:lumOff val="44000"/>
                  </a:schemeClr>
                </a:solidFill>
              </a:defRPr>
            </a:pPr>
          </a:p>
          <a:p>
            <a:pPr>
              <a:defRPr>
                <a:solidFill>
                  <a:schemeClr val="accent3">
                    <a:lumOff val="44000"/>
                  </a:schemeClr>
                </a:solidFill>
              </a:defRPr>
            </a:pPr>
            <a:r>
              <a:t>— Defined under Part 97 of the FCC Rules (47 C.F.R. 97.407)  RACES operators are covered by government insurance. </a:t>
            </a:r>
          </a:p>
          <a:p>
            <a:pPr>
              <a:defRPr>
                <a:solidFill>
                  <a:schemeClr val="accent3">
                    <a:lumOff val="44000"/>
                  </a:schemeClr>
                </a:solidFill>
              </a:defRPr>
            </a:pPr>
          </a:p>
          <a:p>
            <a:pPr>
              <a:defRPr>
                <a:solidFill>
                  <a:schemeClr val="accent3">
                    <a:lumOff val="44000"/>
                  </a:schemeClr>
                </a:solidFill>
              </a:defRPr>
            </a:pPr>
            <a:r>
              <a:t>— You become a RACES amateur radio operator by signing up for DSW and registering with your local ARES/RACES organization. </a:t>
            </a:r>
          </a:p>
        </p:txBody>
      </p:sp>
      <p:pic>
        <p:nvPicPr>
          <p:cNvPr id="126" name="Picture 9" descr="Picture 9"/>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ctangle 3"/>
          <p:cNvSpPr txBox="1"/>
          <p:nvPr/>
        </p:nvSpPr>
        <p:spPr>
          <a:xfrm>
            <a:off x="885978" y="1378964"/>
            <a:ext cx="7520322" cy="47067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solidFill>
                  <a:schemeClr val="accent3">
                    <a:lumOff val="44000"/>
                  </a:schemeClr>
                </a:solidFill>
              </a:defRPr>
            </a:pPr>
            <a:r>
              <a:t>Think of ARES as “civilian” and RACES as “government; ARES as “no insurance” and RACES as “insured.”</a:t>
            </a:r>
          </a:p>
          <a:p>
            <a:pPr>
              <a:defRPr sz="2000">
                <a:solidFill>
                  <a:schemeClr val="accent3">
                    <a:lumOff val="44000"/>
                  </a:schemeClr>
                </a:solidFill>
              </a:defRPr>
            </a:pPr>
          </a:p>
          <a:p>
            <a:pPr>
              <a:defRPr sz="2000">
                <a:solidFill>
                  <a:schemeClr val="accent3">
                    <a:lumOff val="44000"/>
                  </a:schemeClr>
                </a:solidFill>
              </a:defRPr>
            </a:pPr>
            <a:r>
              <a:t>During a “non-declared emergency”, ARES can operate under ARES, but when the emergency or disaster is officially declared by a governmental authority, the operation can become RACES with no change in personnel or frequencies.</a:t>
            </a:r>
          </a:p>
          <a:p>
            <a:pPr>
              <a:defRPr sz="2000">
                <a:solidFill>
                  <a:schemeClr val="accent3">
                    <a:lumOff val="44000"/>
                  </a:schemeClr>
                </a:solidFill>
              </a:defRPr>
            </a:pPr>
          </a:p>
          <a:p>
            <a:pPr>
              <a:defRPr sz="2000">
                <a:solidFill>
                  <a:schemeClr val="accent3">
                    <a:lumOff val="44000"/>
                  </a:schemeClr>
                </a:solidFill>
              </a:defRPr>
            </a:pPr>
            <a:r>
              <a:t>Each county in Nebraska will have / has an ARES Emergency Coordinator position, and the person in that position maybe also that counties RACES Radio Officer.</a:t>
            </a:r>
          </a:p>
          <a:p>
            <a:pPr>
              <a:defRPr sz="2000">
                <a:solidFill>
                  <a:schemeClr val="accent3">
                    <a:lumOff val="44000"/>
                  </a:schemeClr>
                </a:solidFill>
              </a:defRPr>
            </a:pPr>
          </a:p>
          <a:p>
            <a:pPr>
              <a:defRPr sz="2000">
                <a:solidFill>
                  <a:schemeClr val="accent3">
                    <a:lumOff val="44000"/>
                  </a:schemeClr>
                </a:solidFill>
              </a:defRPr>
            </a:pPr>
            <a:r>
              <a:t>At the county level is the ARES District Emergency Coordinator who is also the RACES Chief Radio Operator.</a:t>
            </a:r>
          </a:p>
          <a:p>
            <a:pPr/>
          </a:p>
        </p:txBody>
      </p:sp>
      <p:sp>
        <p:nvSpPr>
          <p:cNvPr id="129" name="TextBox 4"/>
          <p:cNvSpPr txBox="1"/>
          <p:nvPr/>
        </p:nvSpPr>
        <p:spPr>
          <a:xfrm>
            <a:off x="2712719" y="163829"/>
            <a:ext cx="6185792"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sz="3000" u="sng">
                <a:solidFill>
                  <a:schemeClr val="accent3">
                    <a:lumOff val="44000"/>
                  </a:schemeClr>
                </a:solidFill>
              </a:defRPr>
            </a:lvl1pPr>
          </a:lstStyle>
          <a:p>
            <a:pPr/>
            <a:r>
              <a:t>ARES versus RACES</a:t>
            </a:r>
          </a:p>
        </p:txBody>
      </p:sp>
      <p:pic>
        <p:nvPicPr>
          <p:cNvPr id="130" name="Picture 6" descr="Picture 6"/>
          <p:cNvPicPr>
            <a:picLocks noChangeAspect="1"/>
          </p:cNvPicPr>
          <p:nvPr/>
        </p:nvPicPr>
        <p:blipFill>
          <a:blip r:embed="rId2">
            <a:extLst/>
          </a:blip>
          <a:stretch>
            <a:fillRect/>
          </a:stretch>
        </p:blipFill>
        <p:spPr>
          <a:xfrm>
            <a:off x="7986096" y="5707062"/>
            <a:ext cx="1100755" cy="1143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710B0"/>
        </a:solidFill>
      </p:bgPr>
    </p:bg>
    <p:spTree>
      <p:nvGrpSpPr>
        <p:cNvPr id="1" name=""/>
        <p:cNvGrpSpPr/>
        <p:nvPr/>
      </p:nvGrpSpPr>
      <p:grpSpPr>
        <a:xfrm>
          <a:off x="0" y="0"/>
          <a:ext cx="0" cy="0"/>
          <a:chOff x="0" y="0"/>
          <a:chExt cx="0" cy="0"/>
        </a:xfrm>
      </p:grpSpPr>
      <p:pic>
        <p:nvPicPr>
          <p:cNvPr id="132" name="Picture 2" descr="Picture 2"/>
          <p:cNvPicPr>
            <a:picLocks noChangeAspect="1"/>
          </p:cNvPicPr>
          <p:nvPr/>
        </p:nvPicPr>
        <p:blipFill>
          <a:blip r:embed="rId2">
            <a:extLst/>
          </a:blip>
          <a:stretch>
            <a:fillRect/>
          </a:stretch>
        </p:blipFill>
        <p:spPr>
          <a:xfrm>
            <a:off x="-5063" y="-3089"/>
            <a:ext cx="9167684" cy="6881940"/>
          </a:xfrm>
          <a:prstGeom prst="rect">
            <a:avLst/>
          </a:prstGeom>
          <a:ln w="12700">
            <a:miter lim="400000"/>
          </a:ln>
        </p:spPr>
      </p:pic>
      <p:sp>
        <p:nvSpPr>
          <p:cNvPr id="133" name="TextBox 5"/>
          <p:cNvSpPr txBox="1"/>
          <p:nvPr/>
        </p:nvSpPr>
        <p:spPr>
          <a:xfrm>
            <a:off x="5514357" y="142875"/>
            <a:ext cx="3541447"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Nebraska March 2019</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0000CC"/>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